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1"/>
  </p:notesMasterIdLst>
  <p:sldIdLst>
    <p:sldId id="256" r:id="rId2"/>
    <p:sldId id="272" r:id="rId3"/>
    <p:sldId id="271" r:id="rId4"/>
    <p:sldId id="257" r:id="rId5"/>
    <p:sldId id="264" r:id="rId6"/>
    <p:sldId id="274" r:id="rId7"/>
    <p:sldId id="261" r:id="rId8"/>
    <p:sldId id="277" r:id="rId9"/>
    <p:sldId id="278" r:id="rId10"/>
    <p:sldId id="273" r:id="rId11"/>
    <p:sldId id="259" r:id="rId12"/>
    <p:sldId id="265" r:id="rId13"/>
    <p:sldId id="275" r:id="rId14"/>
    <p:sldId id="266" r:id="rId15"/>
    <p:sldId id="260" r:id="rId16"/>
    <p:sldId id="269" r:id="rId17"/>
    <p:sldId id="270" r:id="rId18"/>
    <p:sldId id="276" r:id="rId19"/>
    <p:sldId id="267" r:id="rId20"/>
  </p:sldIdLst>
  <p:sldSz cx="12192000" cy="6858000"/>
  <p:notesSz cx="9929813" cy="67992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5556" autoAdjust="0"/>
  </p:normalViewPr>
  <p:slideViewPr>
    <p:cSldViewPr snapToGrid="0">
      <p:cViewPr varScale="1">
        <p:scale>
          <a:sx n="45" d="100"/>
          <a:sy n="45" d="100"/>
        </p:scale>
        <p:origin x="2126" y="48"/>
      </p:cViewPr>
      <p:guideLst/>
    </p:cSldViewPr>
  </p:slideViewPr>
  <p:notesTextViewPr>
    <p:cViewPr>
      <p:scale>
        <a:sx n="1" d="1"/>
        <a:sy n="1" d="1"/>
      </p:scale>
      <p:origin x="0" y="0"/>
    </p:cViewPr>
  </p:notesTextViewPr>
  <p:notesViewPr>
    <p:cSldViewPr snapToGrid="0">
      <p:cViewPr>
        <p:scale>
          <a:sx n="125" d="100"/>
          <a:sy n="125" d="100"/>
        </p:scale>
        <p:origin x="1858" y="-2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Daley" userId="3ae82bc1bf966b12" providerId="LiveId" clId="{481BED33-F868-4DF0-AABF-4A7FD866DDDA}"/>
    <pc:docChg chg="modSld">
      <pc:chgData name="Dan Daley" userId="3ae82bc1bf966b12" providerId="LiveId" clId="{481BED33-F868-4DF0-AABF-4A7FD866DDDA}" dt="2023-10-10T08:06:48.503" v="24" actId="20577"/>
      <pc:docMkLst>
        <pc:docMk/>
      </pc:docMkLst>
      <pc:sldChg chg="modSp mod">
        <pc:chgData name="Dan Daley" userId="3ae82bc1bf966b12" providerId="LiveId" clId="{481BED33-F868-4DF0-AABF-4A7FD866DDDA}" dt="2023-10-10T08:06:48.503" v="24" actId="20577"/>
        <pc:sldMkLst>
          <pc:docMk/>
          <pc:sldMk cId="966349642" sldId="256"/>
        </pc:sldMkLst>
        <pc:spChg chg="mod">
          <ac:chgData name="Dan Daley" userId="3ae82bc1bf966b12" providerId="LiveId" clId="{481BED33-F868-4DF0-AABF-4A7FD866DDDA}" dt="2023-10-10T08:06:48.503" v="24" actId="20577"/>
          <ac:spMkLst>
            <pc:docMk/>
            <pc:sldMk cId="966349642" sldId="256"/>
            <ac:spMk id="4" creationId="{3A8BE5EE-DE0A-8960-ADCE-79E5CCCFD0A7}"/>
          </ac:spMkLst>
        </pc:spChg>
      </pc:sldChg>
    </pc:docChg>
  </pc:docChgLst>
  <pc:docChgLst>
    <pc:chgData name="Dan" userId="3ae82bc1bf966b12" providerId="LiveId" clId="{BF10AECE-9FDD-4ACE-B2ED-5B955FD8D6D4}"/>
    <pc:docChg chg="undo custSel modSld">
      <pc:chgData name="Dan" userId="3ae82bc1bf966b12" providerId="LiveId" clId="{BF10AECE-9FDD-4ACE-B2ED-5B955FD8D6D4}" dt="2022-11-30T11:36:25.352" v="1" actId="20577"/>
      <pc:docMkLst>
        <pc:docMk/>
      </pc:docMkLst>
      <pc:sldChg chg="modNotesTx">
        <pc:chgData name="Dan" userId="3ae82bc1bf966b12" providerId="LiveId" clId="{BF10AECE-9FDD-4ACE-B2ED-5B955FD8D6D4}" dt="2022-11-30T11:36:25.352" v="1" actId="20577"/>
        <pc:sldMkLst>
          <pc:docMk/>
          <pc:sldMk cId="966349642"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919" cy="3411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596" y="0"/>
            <a:ext cx="4302919" cy="341144"/>
          </a:xfrm>
          <a:prstGeom prst="rect">
            <a:avLst/>
          </a:prstGeom>
        </p:spPr>
        <p:txBody>
          <a:bodyPr vert="horz" lIns="91440" tIns="45720" rIns="91440" bIns="45720" rtlCol="0"/>
          <a:lstStyle>
            <a:lvl1pPr algn="r">
              <a:defRPr sz="1200"/>
            </a:lvl1pPr>
          </a:lstStyle>
          <a:p>
            <a:fld id="{5ACC12C7-EE2A-421C-BFDE-D79DAEE3E7EF}" type="datetimeFigureOut">
              <a:rPr lang="en-GB" smtClean="0"/>
              <a:t>27/11/2023</a:t>
            </a:fld>
            <a:endParaRPr lang="en-GB"/>
          </a:p>
        </p:txBody>
      </p:sp>
      <p:sp>
        <p:nvSpPr>
          <p:cNvPr id="4" name="Slide Image Placeholder 3"/>
          <p:cNvSpPr>
            <a:spLocks noGrp="1" noRot="1" noChangeAspect="1"/>
          </p:cNvSpPr>
          <p:nvPr>
            <p:ph type="sldImg" idx="2"/>
          </p:nvPr>
        </p:nvSpPr>
        <p:spPr>
          <a:xfrm>
            <a:off x="2924175" y="849313"/>
            <a:ext cx="4081463" cy="2295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982" y="3272145"/>
            <a:ext cx="7943850" cy="267721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8121"/>
            <a:ext cx="4302919" cy="34114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596" y="6458121"/>
            <a:ext cx="4302919" cy="341143"/>
          </a:xfrm>
          <a:prstGeom prst="rect">
            <a:avLst/>
          </a:prstGeom>
        </p:spPr>
        <p:txBody>
          <a:bodyPr vert="horz" lIns="91440" tIns="45720" rIns="91440" bIns="45720" rtlCol="0" anchor="b"/>
          <a:lstStyle>
            <a:lvl1pPr algn="r">
              <a:defRPr sz="1200"/>
            </a:lvl1pPr>
          </a:lstStyle>
          <a:p>
            <a:fld id="{8FECC35D-8E67-4AB0-84E9-3969D82109C9}" type="slidenum">
              <a:rPr lang="en-GB" smtClean="0"/>
              <a:t>‹#›</a:t>
            </a:fld>
            <a:endParaRPr lang="en-GB"/>
          </a:p>
        </p:txBody>
      </p:sp>
    </p:spTree>
    <p:extLst>
      <p:ext uri="{BB962C8B-B14F-4D97-AF65-F5344CB8AC3E}">
        <p14:creationId xmlns:p14="http://schemas.microsoft.com/office/powerpoint/2010/main" val="322218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second parent’s session of Confession</a:t>
            </a:r>
          </a:p>
          <a:p>
            <a:r>
              <a:rPr lang="en-GB" dirty="0"/>
              <a:t>As part for your Children’s FHC programme they will be making their FIRST CONFESSION</a:t>
            </a:r>
          </a:p>
          <a:p>
            <a:r>
              <a:rPr lang="en-GB" dirty="0"/>
              <a:t>This session is designed to explain CONFESSION in more details so that you can help your children participate in this wonderful sacrament.</a:t>
            </a:r>
          </a:p>
        </p:txBody>
      </p:sp>
      <p:sp>
        <p:nvSpPr>
          <p:cNvPr id="4" name="Slide Number Placeholder 3"/>
          <p:cNvSpPr>
            <a:spLocks noGrp="1"/>
          </p:cNvSpPr>
          <p:nvPr>
            <p:ph type="sldNum" sz="quarter" idx="5"/>
          </p:nvPr>
        </p:nvSpPr>
        <p:spPr/>
        <p:txBody>
          <a:bodyPr/>
          <a:lstStyle/>
          <a:p>
            <a:fld id="{8FECC35D-8E67-4AB0-84E9-3969D82109C9}" type="slidenum">
              <a:rPr lang="en-GB" smtClean="0"/>
              <a:t>1</a:t>
            </a:fld>
            <a:endParaRPr lang="en-GB"/>
          </a:p>
        </p:txBody>
      </p:sp>
    </p:spTree>
    <p:extLst>
      <p:ext uri="{BB962C8B-B14F-4D97-AF65-F5344CB8AC3E}">
        <p14:creationId xmlns:p14="http://schemas.microsoft.com/office/powerpoint/2010/main" val="3692885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Sacramental Confession is God’s CHOSEN method for a baptised person to receive forgiveness for serious sin.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457200" indent="-457200">
              <a:buFont typeface="+mj-lt"/>
              <a:buAutoNum type="arabicPeriod"/>
            </a:pPr>
            <a:r>
              <a:rPr lang="en-GB" dirty="0"/>
              <a:t>We relate to God as MEMBERS of the Church, the Body of Christ, and so God’s forgiveness comes to us by means of the Church.</a:t>
            </a:r>
          </a:p>
          <a:p>
            <a:pPr marL="457200" indent="-457200">
              <a:buFont typeface="+mj-lt"/>
              <a:buAutoNum type="arabicPeriod"/>
            </a:pPr>
            <a:r>
              <a:rPr lang="en-GB" dirty="0"/>
              <a:t>We need assurance that we ARE forgiven, which is what ABSOLUTION from the priest guarantees.</a:t>
            </a:r>
          </a:p>
          <a:p>
            <a:pPr marL="457200" indent="-457200">
              <a:buFont typeface="+mj-lt"/>
              <a:buAutoNum type="arabicPeriod"/>
            </a:pPr>
            <a:r>
              <a:rPr lang="en-GB" dirty="0"/>
              <a:t>We are notoriously bad at judging ourselves, either being too lax or too harsh; the priest, acting in the person of Christ, brings a steadying objectivity and helps prevent self-deception.</a:t>
            </a:r>
          </a:p>
          <a:p>
            <a:pPr marL="457200" indent="-457200">
              <a:buFont typeface="+mj-lt"/>
              <a:buAutoNum type="arabicPeriod"/>
            </a:pPr>
            <a:r>
              <a:rPr lang="en-GB" dirty="0"/>
              <a:t>When we recognise and acknowledge our sins this helps form a healthy conscience, not an unhealthy and debilitating guilt that may cause despair.</a:t>
            </a:r>
          </a:p>
          <a:p>
            <a:pPr marL="457200" indent="-457200">
              <a:buFont typeface="+mj-lt"/>
              <a:buAutoNum type="arabicPeriod"/>
            </a:pPr>
            <a:r>
              <a:rPr lang="en-GB" dirty="0"/>
              <a:t>Confession is one of the most perfect remedies for PRIDE, the most dangerous of all the sins. By humbling ourselves and asking for </a:t>
            </a:r>
            <a:r>
              <a:rPr lang="en-GB" dirty="0" err="1"/>
              <a:t>forgivensss</a:t>
            </a:r>
            <a:r>
              <a:rPr lang="en-GB" dirty="0"/>
              <a:t>, God raises us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8FECC35D-8E67-4AB0-84E9-3969D82109C9}" type="slidenum">
              <a:rPr lang="en-GB" smtClean="0"/>
              <a:t>10</a:t>
            </a:fld>
            <a:endParaRPr lang="en-GB"/>
          </a:p>
        </p:txBody>
      </p:sp>
    </p:spTree>
    <p:extLst>
      <p:ext uri="{BB962C8B-B14F-4D97-AF65-F5344CB8AC3E}">
        <p14:creationId xmlns:p14="http://schemas.microsoft.com/office/powerpoint/2010/main" val="723676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parable from the Gospel of LUKE is worth keeping in mind if we truly wish to understand confession.</a:t>
            </a:r>
          </a:p>
          <a:p>
            <a:endParaRPr lang="en-GB" dirty="0"/>
          </a:p>
          <a:p>
            <a:r>
              <a:rPr lang="en-GB" dirty="0"/>
              <a:t>The Father respects his son’s decisions, even though they lead him away from his family. The Father is on the look out for his son, and when returns, he runs to him, does NOT admonish him. Instead he holds him close, KISSES him tenderly, CLOTHES him to restore his dignity and WELCOMES him back into the family home.</a:t>
            </a:r>
          </a:p>
          <a:p>
            <a:endParaRPr lang="en-GB" dirty="0"/>
          </a:p>
          <a:p>
            <a:r>
              <a:rPr lang="en-GB" dirty="0"/>
              <a:t>This is how confession SHOULD ALWAYS be, an encounter with the tender love and mercy of our God!</a:t>
            </a:r>
          </a:p>
        </p:txBody>
      </p:sp>
      <p:sp>
        <p:nvSpPr>
          <p:cNvPr id="4" name="Slide Number Placeholder 3"/>
          <p:cNvSpPr>
            <a:spLocks noGrp="1"/>
          </p:cNvSpPr>
          <p:nvPr>
            <p:ph type="sldNum" sz="quarter" idx="5"/>
          </p:nvPr>
        </p:nvSpPr>
        <p:spPr/>
        <p:txBody>
          <a:bodyPr/>
          <a:lstStyle/>
          <a:p>
            <a:fld id="{8FECC35D-8E67-4AB0-84E9-3969D82109C9}" type="slidenum">
              <a:rPr lang="en-GB" smtClean="0"/>
              <a:t>11</a:t>
            </a:fld>
            <a:endParaRPr lang="en-GB"/>
          </a:p>
        </p:txBody>
      </p:sp>
    </p:spTree>
    <p:extLst>
      <p:ext uri="{BB962C8B-B14F-4D97-AF65-F5344CB8AC3E}">
        <p14:creationId xmlns:p14="http://schemas.microsoft.com/office/powerpoint/2010/main" val="1051960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By doing this, we CO-OPERATE with God and it helps TO REPAIR/HEAL the damage done to our relationship with God an our neighbour.</a:t>
            </a:r>
          </a:p>
          <a:p>
            <a:endParaRPr lang="en-GB" dirty="0"/>
          </a:p>
          <a:p>
            <a:r>
              <a:rPr lang="en-GB" dirty="0"/>
              <a:t>This is why the priest will give a penance which is usually: A PRAYER, A WORK OF MERCY, A SACRIFICE, or AN ACT OF SELF-DENIAL.</a:t>
            </a:r>
          </a:p>
          <a:p>
            <a:endParaRPr lang="en-GB" dirty="0"/>
          </a:p>
        </p:txBody>
      </p:sp>
      <p:sp>
        <p:nvSpPr>
          <p:cNvPr id="4" name="Slide Number Placeholder 3"/>
          <p:cNvSpPr>
            <a:spLocks noGrp="1"/>
          </p:cNvSpPr>
          <p:nvPr>
            <p:ph type="sldNum" sz="quarter" idx="5"/>
          </p:nvPr>
        </p:nvSpPr>
        <p:spPr/>
        <p:txBody>
          <a:bodyPr/>
          <a:lstStyle/>
          <a:p>
            <a:fld id="{8FECC35D-8E67-4AB0-84E9-3969D82109C9}" type="slidenum">
              <a:rPr lang="en-GB" smtClean="0"/>
              <a:t>12</a:t>
            </a:fld>
            <a:endParaRPr lang="en-GB"/>
          </a:p>
        </p:txBody>
      </p:sp>
    </p:spTree>
    <p:extLst>
      <p:ext uri="{BB962C8B-B14F-4D97-AF65-F5344CB8AC3E}">
        <p14:creationId xmlns:p14="http://schemas.microsoft.com/office/powerpoint/2010/main" val="4075659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Canon Law (983 s1)</a:t>
            </a:r>
            <a:r>
              <a:rPr lang="en-GB" sz="1200" b="0" dirty="0"/>
              <a:t>, the Law of the Church,</a:t>
            </a:r>
            <a:r>
              <a:rPr lang="en-GB" sz="1200" b="1" dirty="0"/>
              <a:t> </a:t>
            </a:r>
            <a:r>
              <a:rPr lang="en-GB" sz="1200" b="0" dirty="0"/>
              <a:t>makes it clear that t</a:t>
            </a:r>
            <a:r>
              <a:rPr lang="en-GB" dirty="0"/>
              <a:t>he priest cannot for any reason break the seal of confession.</a:t>
            </a:r>
          </a:p>
          <a:p>
            <a:endParaRPr lang="en-GB" dirty="0"/>
          </a:p>
          <a:p>
            <a:r>
              <a:rPr lang="en-GB" dirty="0"/>
              <a:t>The point is that you and your children are free to express your sins to God through the priest without fear that it will be used or leaked in any way.</a:t>
            </a:r>
          </a:p>
          <a:p>
            <a:endParaRPr lang="en-GB" dirty="0"/>
          </a:p>
          <a:p>
            <a:r>
              <a:rPr lang="en-GB" dirty="0"/>
              <a:t>So much so that any knowledge we gain from confession we are forbidden from using to the detriment of the penitent  (Can 984)</a:t>
            </a:r>
          </a:p>
          <a:p>
            <a:endParaRPr lang="en-GB" dirty="0"/>
          </a:p>
          <a:p>
            <a:r>
              <a:rPr lang="en-GB" dirty="0"/>
              <a:t>It is important that your children know that the priest will NOT share what they express in confession, so that they can confess with CONFIDENCE.</a:t>
            </a:r>
          </a:p>
          <a:p>
            <a:endParaRPr lang="en-GB" dirty="0"/>
          </a:p>
          <a:p>
            <a:endParaRPr lang="en-GB" dirty="0"/>
          </a:p>
        </p:txBody>
      </p:sp>
      <p:sp>
        <p:nvSpPr>
          <p:cNvPr id="4" name="Slide Number Placeholder 3"/>
          <p:cNvSpPr>
            <a:spLocks noGrp="1"/>
          </p:cNvSpPr>
          <p:nvPr>
            <p:ph type="sldNum" sz="quarter" idx="5"/>
          </p:nvPr>
        </p:nvSpPr>
        <p:spPr/>
        <p:txBody>
          <a:bodyPr/>
          <a:lstStyle/>
          <a:p>
            <a:fld id="{8FECC35D-8E67-4AB0-84E9-3969D82109C9}" type="slidenum">
              <a:rPr lang="en-GB" smtClean="0"/>
              <a:t>13</a:t>
            </a:fld>
            <a:endParaRPr lang="en-GB"/>
          </a:p>
        </p:txBody>
      </p:sp>
    </p:spTree>
    <p:extLst>
      <p:ext uri="{BB962C8B-B14F-4D97-AF65-F5344CB8AC3E}">
        <p14:creationId xmlns:p14="http://schemas.microsoft.com/office/powerpoint/2010/main" val="3949341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Contrition</a:t>
            </a:r>
            <a:r>
              <a:rPr lang="en-GB" dirty="0"/>
              <a:t> = we are truly sorry for our sins</a:t>
            </a:r>
          </a:p>
          <a:p>
            <a:endParaRPr lang="en-GB" b="1" dirty="0"/>
          </a:p>
          <a:p>
            <a:r>
              <a:rPr lang="en-GB" b="1" dirty="0"/>
              <a:t>Confession</a:t>
            </a:r>
            <a:r>
              <a:rPr lang="en-GB" dirty="0"/>
              <a:t> = we disclose what our sins to God (those things we keep hidden do weigh us down, the confessional is a place where God makes our burden lighter!)</a:t>
            </a:r>
          </a:p>
          <a:p>
            <a:endParaRPr lang="en-GB" b="1" dirty="0"/>
          </a:p>
          <a:p>
            <a:r>
              <a:rPr lang="en-GB" b="1" dirty="0"/>
              <a:t>Satisfaction</a:t>
            </a:r>
            <a:r>
              <a:rPr lang="en-GB" dirty="0"/>
              <a:t> = making good the wrong we have done to our neighbour. </a:t>
            </a:r>
          </a:p>
        </p:txBody>
      </p:sp>
      <p:sp>
        <p:nvSpPr>
          <p:cNvPr id="4" name="Slide Number Placeholder 3"/>
          <p:cNvSpPr>
            <a:spLocks noGrp="1"/>
          </p:cNvSpPr>
          <p:nvPr>
            <p:ph type="sldNum" sz="quarter" idx="5"/>
          </p:nvPr>
        </p:nvSpPr>
        <p:spPr/>
        <p:txBody>
          <a:bodyPr/>
          <a:lstStyle/>
          <a:p>
            <a:fld id="{8FECC35D-8E67-4AB0-84E9-3969D82109C9}" type="slidenum">
              <a:rPr lang="en-GB" smtClean="0"/>
              <a:t>14</a:t>
            </a:fld>
            <a:endParaRPr lang="en-GB"/>
          </a:p>
        </p:txBody>
      </p:sp>
    </p:spTree>
    <p:extLst>
      <p:ext uri="{BB962C8B-B14F-4D97-AF65-F5344CB8AC3E}">
        <p14:creationId xmlns:p14="http://schemas.microsoft.com/office/powerpoint/2010/main" val="691289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parents you task is to help your children understand that Confession is NOT about being told off but about trusting in the MERCY of Jesus Christ.</a:t>
            </a:r>
          </a:p>
          <a:p>
            <a:endParaRPr lang="en-GB" dirty="0"/>
          </a:p>
          <a:p>
            <a:r>
              <a:rPr lang="en-GB" dirty="0"/>
              <a:t>It is about repairing the damage our sinful actions have cause both to our relationship with GOD and EACH OTHER.</a:t>
            </a:r>
          </a:p>
        </p:txBody>
      </p:sp>
      <p:sp>
        <p:nvSpPr>
          <p:cNvPr id="4" name="Slide Number Placeholder 3"/>
          <p:cNvSpPr>
            <a:spLocks noGrp="1"/>
          </p:cNvSpPr>
          <p:nvPr>
            <p:ph type="sldNum" sz="quarter" idx="5"/>
          </p:nvPr>
        </p:nvSpPr>
        <p:spPr/>
        <p:txBody>
          <a:bodyPr/>
          <a:lstStyle/>
          <a:p>
            <a:fld id="{8FECC35D-8E67-4AB0-84E9-3969D82109C9}" type="slidenum">
              <a:rPr lang="en-GB" smtClean="0"/>
              <a:t>15</a:t>
            </a:fld>
            <a:endParaRPr lang="en-GB"/>
          </a:p>
        </p:txBody>
      </p:sp>
    </p:spTree>
    <p:extLst>
      <p:ext uri="{BB962C8B-B14F-4D97-AF65-F5344CB8AC3E}">
        <p14:creationId xmlns:p14="http://schemas.microsoft.com/office/powerpoint/2010/main" val="2811348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was the last time you experienced the tender love and mercy of God?</a:t>
            </a:r>
          </a:p>
          <a:p>
            <a:endParaRPr lang="en-GB" dirty="0"/>
          </a:p>
          <a:p>
            <a:r>
              <a:rPr lang="en-GB" dirty="0"/>
              <a:t>If you cannot remember then it has been TOO LONG! I would encourage you to come to confession.</a:t>
            </a:r>
          </a:p>
          <a:p>
            <a:endParaRPr lang="en-GB" dirty="0"/>
          </a:p>
          <a:p>
            <a:r>
              <a:rPr lang="en-GB" dirty="0"/>
              <a:t>There is CONFESSION here on a Saturday morning 11am – 11.45am AND 5pm – 5.45pm.</a:t>
            </a:r>
          </a:p>
        </p:txBody>
      </p:sp>
      <p:sp>
        <p:nvSpPr>
          <p:cNvPr id="4" name="Slide Number Placeholder 3"/>
          <p:cNvSpPr>
            <a:spLocks noGrp="1"/>
          </p:cNvSpPr>
          <p:nvPr>
            <p:ph type="sldNum" sz="quarter" idx="5"/>
          </p:nvPr>
        </p:nvSpPr>
        <p:spPr/>
        <p:txBody>
          <a:bodyPr/>
          <a:lstStyle/>
          <a:p>
            <a:fld id="{8FECC35D-8E67-4AB0-84E9-3969D82109C9}" type="slidenum">
              <a:rPr lang="en-GB" smtClean="0"/>
              <a:t>16</a:t>
            </a:fld>
            <a:endParaRPr lang="en-GB"/>
          </a:p>
        </p:txBody>
      </p:sp>
    </p:spTree>
    <p:extLst>
      <p:ext uri="{BB962C8B-B14F-4D97-AF65-F5344CB8AC3E}">
        <p14:creationId xmlns:p14="http://schemas.microsoft.com/office/powerpoint/2010/main" val="339066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path to holiness is not always easy, it is long and winding, we can get lost very easily.</a:t>
            </a:r>
          </a:p>
          <a:p>
            <a:endParaRPr lang="en-GB" dirty="0"/>
          </a:p>
          <a:p>
            <a:r>
              <a:rPr lang="en-GB" dirty="0"/>
              <a:t>Confession helps us deal with those difficulties and to keep going.</a:t>
            </a:r>
          </a:p>
          <a:p>
            <a:endParaRPr lang="en-GB" dirty="0"/>
          </a:p>
          <a:p>
            <a:r>
              <a:rPr lang="en-GB" dirty="0"/>
              <a:t>Confession is an essential part of any Catholic’s life and it is important to encourage your family to make use of this wonderful SACRAMENT, this channel of GOD’S GRACE.</a:t>
            </a:r>
          </a:p>
          <a:p>
            <a:endParaRPr lang="en-GB" dirty="0"/>
          </a:p>
          <a:p>
            <a:r>
              <a:rPr lang="en-GB" dirty="0"/>
              <a:t>God wants to forgive us our sins, he wants us to return to him.</a:t>
            </a:r>
          </a:p>
          <a:p>
            <a:endParaRPr lang="en-GB" dirty="0"/>
          </a:p>
          <a:p>
            <a:r>
              <a:rPr lang="en-GB" dirty="0"/>
              <a:t>We have to WANT to go back to him, this requires HUMILTY; COURAGE and STRENGTH but I promise you all, if you and your family make good use of this sacrament, if keep topping up you lives with GOD GRACE then there will be NO CHALLENGES that you cannot face.</a:t>
            </a:r>
          </a:p>
        </p:txBody>
      </p:sp>
      <p:sp>
        <p:nvSpPr>
          <p:cNvPr id="4" name="Slide Number Placeholder 3"/>
          <p:cNvSpPr>
            <a:spLocks noGrp="1"/>
          </p:cNvSpPr>
          <p:nvPr>
            <p:ph type="sldNum" sz="quarter" idx="5"/>
          </p:nvPr>
        </p:nvSpPr>
        <p:spPr/>
        <p:txBody>
          <a:bodyPr/>
          <a:lstStyle/>
          <a:p>
            <a:fld id="{8FECC35D-8E67-4AB0-84E9-3969D82109C9}" type="slidenum">
              <a:rPr lang="en-GB" smtClean="0"/>
              <a:t>17</a:t>
            </a:fld>
            <a:endParaRPr lang="en-GB"/>
          </a:p>
        </p:txBody>
      </p:sp>
    </p:spTree>
    <p:extLst>
      <p:ext uri="{BB962C8B-B14F-4D97-AF65-F5344CB8AC3E}">
        <p14:creationId xmlns:p14="http://schemas.microsoft.com/office/powerpoint/2010/main" val="3591872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ECC35D-8E67-4AB0-84E9-3969D82109C9}" type="slidenum">
              <a:rPr lang="en-GB" smtClean="0"/>
              <a:t>18</a:t>
            </a:fld>
            <a:endParaRPr lang="en-GB"/>
          </a:p>
        </p:txBody>
      </p:sp>
    </p:spTree>
    <p:extLst>
      <p:ext uri="{BB962C8B-B14F-4D97-AF65-F5344CB8AC3E}">
        <p14:creationId xmlns:p14="http://schemas.microsoft.com/office/powerpoint/2010/main" val="1123358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distinction is useful helps understand the nature of our sins.</a:t>
            </a:r>
          </a:p>
          <a:p>
            <a:endParaRPr lang="en-GB" b="1" u="sng" dirty="0"/>
          </a:p>
          <a:p>
            <a:r>
              <a:rPr lang="en-GB" b="1" u="sng" dirty="0"/>
              <a:t>Mortal Sin</a:t>
            </a:r>
          </a:p>
          <a:p>
            <a:r>
              <a:rPr lang="en-GB" dirty="0"/>
              <a:t>Grave matter = the TEN COMMANMENTS</a:t>
            </a:r>
          </a:p>
          <a:p>
            <a:r>
              <a:rPr lang="en-GB" dirty="0"/>
              <a:t>Need to KNOW what you are doing is wrong AND sinful</a:t>
            </a:r>
          </a:p>
          <a:p>
            <a:r>
              <a:rPr lang="en-GB" dirty="0"/>
              <a:t>You must WILLINGLY consent.</a:t>
            </a:r>
          </a:p>
          <a:p>
            <a:r>
              <a:rPr lang="en-GB" dirty="0"/>
              <a:t>ALL three conditions HAVE to be met for it to be a mortal sin.</a:t>
            </a:r>
          </a:p>
          <a:p>
            <a:endParaRPr lang="en-GB" dirty="0"/>
          </a:p>
          <a:p>
            <a:r>
              <a:rPr lang="en-GB" b="1" u="sng" dirty="0"/>
              <a:t>Venial Sin</a:t>
            </a:r>
          </a:p>
          <a:p>
            <a:r>
              <a:rPr lang="en-GB" dirty="0"/>
              <a:t>Concerns less serious matter (CCC 1862)</a:t>
            </a:r>
          </a:p>
          <a:p>
            <a:r>
              <a:rPr lang="en-GB" dirty="0"/>
              <a:t>You don’t observe the standard prescribed by moral law.</a:t>
            </a:r>
          </a:p>
          <a:p>
            <a:r>
              <a:rPr lang="en-GB" dirty="0"/>
              <a:t>It DOES NOT set us in direct opposition to the will and friendship of God</a:t>
            </a:r>
          </a:p>
          <a:p>
            <a:r>
              <a:rPr lang="en-GB" dirty="0"/>
              <a:t>It does not break our promises with God.</a:t>
            </a:r>
          </a:p>
          <a:p>
            <a:r>
              <a:rPr lang="en-GB" dirty="0"/>
              <a:t>However, over time, deliberate and unrepented venial sin will lead us into mortal sin.</a:t>
            </a:r>
          </a:p>
          <a:p>
            <a:endParaRPr lang="en-GB" dirty="0"/>
          </a:p>
          <a:p>
            <a:endParaRPr lang="en-GB" dirty="0"/>
          </a:p>
        </p:txBody>
      </p:sp>
      <p:sp>
        <p:nvSpPr>
          <p:cNvPr id="4" name="Slide Number Placeholder 3"/>
          <p:cNvSpPr>
            <a:spLocks noGrp="1"/>
          </p:cNvSpPr>
          <p:nvPr>
            <p:ph type="sldNum" sz="quarter" idx="5"/>
          </p:nvPr>
        </p:nvSpPr>
        <p:spPr/>
        <p:txBody>
          <a:bodyPr/>
          <a:lstStyle/>
          <a:p>
            <a:fld id="{8FECC35D-8E67-4AB0-84E9-3969D82109C9}" type="slidenum">
              <a:rPr lang="en-GB" smtClean="0"/>
              <a:t>19</a:t>
            </a:fld>
            <a:endParaRPr lang="en-GB"/>
          </a:p>
        </p:txBody>
      </p:sp>
    </p:spTree>
    <p:extLst>
      <p:ext uri="{BB962C8B-B14F-4D97-AF65-F5344CB8AC3E}">
        <p14:creationId xmlns:p14="http://schemas.microsoft.com/office/powerpoint/2010/main" val="34613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FECC35D-8E67-4AB0-84E9-3969D82109C9}" type="slidenum">
              <a:rPr lang="en-GB" smtClean="0"/>
              <a:t>2</a:t>
            </a:fld>
            <a:endParaRPr lang="en-GB"/>
          </a:p>
        </p:txBody>
      </p:sp>
    </p:spTree>
    <p:extLst>
      <p:ext uri="{BB962C8B-B14F-4D97-AF65-F5344CB8AC3E}">
        <p14:creationId xmlns:p14="http://schemas.microsoft.com/office/powerpoint/2010/main" val="144098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Known as THE POWER OF THE KEYS</a:t>
            </a:r>
          </a:p>
          <a:p>
            <a:endParaRPr lang="en-GB" dirty="0"/>
          </a:p>
          <a:p>
            <a:r>
              <a:rPr lang="en-GB" dirty="0"/>
              <a:t>No man can forgive sins unless he has a commission from God to do so – the bishop as the successor to the apostles has this and turns delegates this to his helpers the PRIESTS</a:t>
            </a:r>
          </a:p>
          <a:p>
            <a:endParaRPr lang="en-GB" dirty="0"/>
          </a:p>
          <a:p>
            <a:r>
              <a:rPr lang="en-GB" dirty="0"/>
              <a:t>So it is fitting that the first gift of the RESURRECTION, of new life, is the power to forgive sins, to help sinners move from the path of death to the path of eternal life.</a:t>
            </a:r>
          </a:p>
        </p:txBody>
      </p:sp>
      <p:sp>
        <p:nvSpPr>
          <p:cNvPr id="4" name="Slide Number Placeholder 3"/>
          <p:cNvSpPr>
            <a:spLocks noGrp="1"/>
          </p:cNvSpPr>
          <p:nvPr>
            <p:ph type="sldNum" sz="quarter" idx="5"/>
          </p:nvPr>
        </p:nvSpPr>
        <p:spPr/>
        <p:txBody>
          <a:bodyPr/>
          <a:lstStyle/>
          <a:p>
            <a:fld id="{8FECC35D-8E67-4AB0-84E9-3969D82109C9}" type="slidenum">
              <a:rPr lang="en-GB" smtClean="0"/>
              <a:t>3</a:t>
            </a:fld>
            <a:endParaRPr lang="en-GB"/>
          </a:p>
        </p:txBody>
      </p:sp>
    </p:spTree>
    <p:extLst>
      <p:ext uri="{BB962C8B-B14F-4D97-AF65-F5344CB8AC3E}">
        <p14:creationId xmlns:p14="http://schemas.microsoft.com/office/powerpoint/2010/main" val="194810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lot of fear and apprehension about confession. For many Catholics there is a miss-understanding about what confession is or they had one bad experience in confession has put them off.</a:t>
            </a:r>
          </a:p>
          <a:p>
            <a:endParaRPr lang="en-GB" dirty="0"/>
          </a:p>
          <a:p>
            <a:r>
              <a:rPr lang="en-GB" dirty="0"/>
              <a:t>I was once given a stern telling off by a priest in confession, I was only a teenager at the time, and I am reasonably sure what I had done was not that bad, but that experience did put me off returning to confession for a long time.</a:t>
            </a:r>
          </a:p>
          <a:p>
            <a:endParaRPr lang="en-GB" dirty="0"/>
          </a:p>
        </p:txBody>
      </p:sp>
      <p:sp>
        <p:nvSpPr>
          <p:cNvPr id="4" name="Slide Number Placeholder 3"/>
          <p:cNvSpPr>
            <a:spLocks noGrp="1"/>
          </p:cNvSpPr>
          <p:nvPr>
            <p:ph type="sldNum" sz="quarter" idx="5"/>
          </p:nvPr>
        </p:nvSpPr>
        <p:spPr/>
        <p:txBody>
          <a:bodyPr/>
          <a:lstStyle/>
          <a:p>
            <a:fld id="{8FECC35D-8E67-4AB0-84E9-3969D82109C9}" type="slidenum">
              <a:rPr lang="en-GB" smtClean="0"/>
              <a:t>4</a:t>
            </a:fld>
            <a:endParaRPr lang="en-GB"/>
          </a:p>
        </p:txBody>
      </p:sp>
    </p:spTree>
    <p:extLst>
      <p:ext uri="{BB962C8B-B14F-4D97-AF65-F5344CB8AC3E}">
        <p14:creationId xmlns:p14="http://schemas.microsoft.com/office/powerpoint/2010/main" val="187343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 breaks our bond, our connection with God.</a:t>
            </a:r>
          </a:p>
          <a:p>
            <a:endParaRPr lang="en-GB" dirty="0"/>
          </a:p>
          <a:p>
            <a:r>
              <a:rPr lang="en-GB" dirty="0"/>
              <a:t>The Good News is that these breaks can be repaired, can be healed, through the Sacrament of CONFESSION!</a:t>
            </a:r>
          </a:p>
        </p:txBody>
      </p:sp>
      <p:sp>
        <p:nvSpPr>
          <p:cNvPr id="4" name="Slide Number Placeholder 3"/>
          <p:cNvSpPr>
            <a:spLocks noGrp="1"/>
          </p:cNvSpPr>
          <p:nvPr>
            <p:ph type="sldNum" sz="quarter" idx="5"/>
          </p:nvPr>
        </p:nvSpPr>
        <p:spPr/>
        <p:txBody>
          <a:bodyPr/>
          <a:lstStyle/>
          <a:p>
            <a:fld id="{8FECC35D-8E67-4AB0-84E9-3969D82109C9}" type="slidenum">
              <a:rPr lang="en-GB" smtClean="0"/>
              <a:t>5</a:t>
            </a:fld>
            <a:endParaRPr lang="en-GB"/>
          </a:p>
        </p:txBody>
      </p:sp>
    </p:spTree>
    <p:extLst>
      <p:ext uri="{BB962C8B-B14F-4D97-AF65-F5344CB8AC3E}">
        <p14:creationId xmlns:p14="http://schemas.microsoft.com/office/powerpoint/2010/main" val="2330502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 is not a popular word these days and yet it is found throughout the scriptures and also in the prayers of the Church.</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Catechism of the Catholic Church (para 1440) we learn that SIN is more than just being bad, it is a wilful TURNING AWAY from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Sin Breaks our relationship with GOD and damages our </a:t>
            </a:r>
            <a:r>
              <a:rPr lang="en-GB"/>
              <a:t>RELATIONSHIP with those </a:t>
            </a:r>
            <a:r>
              <a:rPr lang="en-GB" dirty="0"/>
              <a:t>around us.</a:t>
            </a:r>
          </a:p>
          <a:p>
            <a:endParaRPr lang="en-GB" dirty="0"/>
          </a:p>
          <a:p>
            <a:r>
              <a:rPr lang="en-GB" dirty="0"/>
              <a:t>Priests too are sinners, however in Confession were are IN PERSONA CHRISTI, in the person of Christ, </a:t>
            </a:r>
          </a:p>
          <a:p>
            <a:endParaRPr lang="en-GB" dirty="0"/>
          </a:p>
          <a:p>
            <a:r>
              <a:rPr lang="en-GB" dirty="0"/>
              <a:t>We are not there to condemn, RATHER we are there to help sinners get back onto the path of holiness, BACK to GOD.</a:t>
            </a:r>
          </a:p>
        </p:txBody>
      </p:sp>
      <p:sp>
        <p:nvSpPr>
          <p:cNvPr id="4" name="Slide Number Placeholder 3"/>
          <p:cNvSpPr>
            <a:spLocks noGrp="1"/>
          </p:cNvSpPr>
          <p:nvPr>
            <p:ph type="sldNum" sz="quarter" idx="5"/>
          </p:nvPr>
        </p:nvSpPr>
        <p:spPr/>
        <p:txBody>
          <a:bodyPr/>
          <a:lstStyle/>
          <a:p>
            <a:fld id="{8FECC35D-8E67-4AB0-84E9-3969D82109C9}" type="slidenum">
              <a:rPr lang="en-GB" smtClean="0"/>
              <a:t>6</a:t>
            </a:fld>
            <a:endParaRPr lang="en-GB"/>
          </a:p>
        </p:txBody>
      </p:sp>
    </p:spTree>
    <p:extLst>
      <p:ext uri="{BB962C8B-B14F-4D97-AF65-F5344CB8AC3E}">
        <p14:creationId xmlns:p14="http://schemas.microsoft.com/office/powerpoint/2010/main" val="228407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10 commandments are a good place to look if we want to begin to understand if we have sinned against God.</a:t>
            </a:r>
          </a:p>
          <a:p>
            <a:endParaRPr lang="en-GB" dirty="0"/>
          </a:p>
          <a:p>
            <a:r>
              <a:rPr lang="en-GB" dirty="0"/>
              <a:t>Most parents are fans of the FOURTH commandment…strangely this is not always the case with CHILDREN! Yes, children should honour, respect, obey and assist those with legitimate authority over them. However, parents in turn are obliged to educate their children in the faith, to help pray and grow in virtue.</a:t>
            </a:r>
          </a:p>
          <a:p>
            <a:endParaRPr lang="en-GB" dirty="0"/>
          </a:p>
          <a:p>
            <a:r>
              <a:rPr lang="en-GB" dirty="0"/>
              <a:t>Others that may well apply to your children:</a:t>
            </a:r>
          </a:p>
          <a:p>
            <a:pPr marL="171450" indent="-171450">
              <a:buFont typeface="Courier New" panose="02070309020205020404" pitchFamily="49" charset="0"/>
              <a:buChar char="o"/>
            </a:pPr>
            <a:r>
              <a:rPr lang="en-GB" dirty="0"/>
              <a:t>Stealing – I was often lifting the penny sweets from the old Woolworths as a child!</a:t>
            </a:r>
          </a:p>
          <a:p>
            <a:pPr marL="171450" indent="-171450">
              <a:buFont typeface="Courier New" panose="02070309020205020404" pitchFamily="49" charset="0"/>
              <a:buChar char="o"/>
            </a:pPr>
            <a:r>
              <a:rPr lang="en-GB" dirty="0"/>
              <a:t>Bearing false witness or lying</a:t>
            </a:r>
          </a:p>
          <a:p>
            <a:pPr marL="171450" indent="-171450">
              <a:buFont typeface="Courier New" panose="02070309020205020404" pitchFamily="49" charset="0"/>
              <a:buChar char="o"/>
            </a:pPr>
            <a:r>
              <a:rPr lang="en-GB" dirty="0"/>
              <a:t>Converting your neighbours goods – or wanting what their brother or sister has, or what another child in class has.</a:t>
            </a:r>
          </a:p>
          <a:p>
            <a:endParaRPr lang="en-GB" dirty="0"/>
          </a:p>
          <a:p>
            <a:r>
              <a:rPr lang="en-GB" dirty="0"/>
              <a:t>All of the above damage or break our relationship not just with GOD but also with our neighbour, our family, our friends, so it is important for you as parents to understand not just WHAT is sinful but why this is so, to help explain this to your children.</a:t>
            </a:r>
          </a:p>
          <a:p>
            <a:endParaRPr lang="en-GB" dirty="0"/>
          </a:p>
        </p:txBody>
      </p:sp>
      <p:sp>
        <p:nvSpPr>
          <p:cNvPr id="4" name="Slide Number Placeholder 3"/>
          <p:cNvSpPr>
            <a:spLocks noGrp="1"/>
          </p:cNvSpPr>
          <p:nvPr>
            <p:ph type="sldNum" sz="quarter" idx="5"/>
          </p:nvPr>
        </p:nvSpPr>
        <p:spPr/>
        <p:txBody>
          <a:bodyPr/>
          <a:lstStyle/>
          <a:p>
            <a:fld id="{8FECC35D-8E67-4AB0-84E9-3969D82109C9}" type="slidenum">
              <a:rPr lang="en-GB" smtClean="0"/>
              <a:t>7</a:t>
            </a:fld>
            <a:endParaRPr lang="en-GB"/>
          </a:p>
        </p:txBody>
      </p:sp>
    </p:spTree>
    <p:extLst>
      <p:ext uri="{BB962C8B-B14F-4D97-AF65-F5344CB8AC3E}">
        <p14:creationId xmlns:p14="http://schemas.microsoft.com/office/powerpoint/2010/main" val="3516787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ECC35D-8E67-4AB0-84E9-3969D82109C9}" type="slidenum">
              <a:rPr lang="en-GB" smtClean="0"/>
              <a:t>8</a:t>
            </a:fld>
            <a:endParaRPr lang="en-GB"/>
          </a:p>
        </p:txBody>
      </p:sp>
    </p:spTree>
    <p:extLst>
      <p:ext uri="{BB962C8B-B14F-4D97-AF65-F5344CB8AC3E}">
        <p14:creationId xmlns:p14="http://schemas.microsoft.com/office/powerpoint/2010/main" val="1242421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ECC35D-8E67-4AB0-84E9-3969D82109C9}" type="slidenum">
              <a:rPr lang="en-GB" smtClean="0"/>
              <a:t>9</a:t>
            </a:fld>
            <a:endParaRPr lang="en-GB"/>
          </a:p>
        </p:txBody>
      </p:sp>
    </p:spTree>
    <p:extLst>
      <p:ext uri="{BB962C8B-B14F-4D97-AF65-F5344CB8AC3E}">
        <p14:creationId xmlns:p14="http://schemas.microsoft.com/office/powerpoint/2010/main" val="2054328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45C965-7F8A-4DEB-988E-33A94E7062F6}" type="datetimeFigureOut">
              <a:rPr lang="en-GB" smtClean="0"/>
              <a:t>27/11/2023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255346" y="2750337"/>
            <a:ext cx="1171888" cy="1356442"/>
          </a:xfrm>
        </p:spPr>
        <p:txBody>
          <a:bodyPr/>
          <a:lstStyle/>
          <a:p>
            <a:fld id="{D2B8FA6E-0927-45DD-AE31-B7B632BE2FB8}" type="slidenum">
              <a:rPr lang="en-GB" smtClean="0"/>
              <a:t>‹#›</a:t>
            </a:fld>
            <a:endParaRPr lang="en-GB"/>
          </a:p>
        </p:txBody>
      </p:sp>
    </p:spTree>
    <p:extLst>
      <p:ext uri="{BB962C8B-B14F-4D97-AF65-F5344CB8AC3E}">
        <p14:creationId xmlns:p14="http://schemas.microsoft.com/office/powerpoint/2010/main" val="1123584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45C965-7F8A-4DEB-988E-33A94E7062F6}" type="datetimeFigureOut">
              <a:rPr lang="en-GB" smtClean="0"/>
              <a:t>27/11/2023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309"/>
            <a:ext cx="1154151" cy="1090789"/>
          </a:xfrm>
        </p:spPr>
        <p:txBody>
          <a:bodyPr/>
          <a:lstStyle/>
          <a:p>
            <a:fld id="{D2B8FA6E-0927-45DD-AE31-B7B632BE2FB8}" type="slidenum">
              <a:rPr lang="en-GB" smtClean="0"/>
              <a:t>‹#›</a:t>
            </a:fld>
            <a:endParaRPr lang="en-GB"/>
          </a:p>
        </p:txBody>
      </p:sp>
    </p:spTree>
    <p:extLst>
      <p:ext uri="{BB962C8B-B14F-4D97-AF65-F5344CB8AC3E}">
        <p14:creationId xmlns:p14="http://schemas.microsoft.com/office/powerpoint/2010/main" val="380913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45C965-7F8A-4DEB-988E-33A94E7062F6}" type="datetimeFigureOut">
              <a:rPr lang="en-GB" smtClean="0"/>
              <a:t>27/11/2023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615"/>
            <a:ext cx="1154151" cy="1090789"/>
          </a:xfrm>
        </p:spPr>
        <p:txBody>
          <a:bodyPr/>
          <a:lstStyle/>
          <a:p>
            <a:fld id="{D2B8FA6E-0927-45DD-AE31-B7B632BE2FB8}" type="slidenum">
              <a:rPr lang="en-GB" smtClean="0"/>
              <a:t>‹#›</a:t>
            </a:fld>
            <a:endParaRPr lang="en-GB"/>
          </a:p>
        </p:txBody>
      </p:sp>
    </p:spTree>
    <p:extLst>
      <p:ext uri="{BB962C8B-B14F-4D97-AF65-F5344CB8AC3E}">
        <p14:creationId xmlns:p14="http://schemas.microsoft.com/office/powerpoint/2010/main" val="3084577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45C965-7F8A-4DEB-988E-33A94E7062F6}" type="datetimeFigureOut">
              <a:rPr lang="en-GB" smtClean="0"/>
              <a:t>27/11/2023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D2B8FA6E-0927-45DD-AE31-B7B632BE2FB8}" type="slidenum">
              <a:rPr lang="en-GB" smtClean="0"/>
              <a:t>‹#›</a:t>
            </a:fld>
            <a:endParaRPr lang="en-GB"/>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221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45C965-7F8A-4DEB-988E-33A94E7062F6}" type="datetimeFigureOut">
              <a:rPr lang="en-GB" smtClean="0"/>
              <a:t>27/11/2023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D2B8FA6E-0927-45DD-AE31-B7B632BE2FB8}" type="slidenum">
              <a:rPr lang="en-GB" smtClean="0"/>
              <a:t>‹#›</a:t>
            </a:fld>
            <a:endParaRPr lang="en-GB"/>
          </a:p>
        </p:txBody>
      </p:sp>
    </p:spTree>
    <p:extLst>
      <p:ext uri="{BB962C8B-B14F-4D97-AF65-F5344CB8AC3E}">
        <p14:creationId xmlns:p14="http://schemas.microsoft.com/office/powerpoint/2010/main" val="3780166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D45C965-7F8A-4DEB-988E-33A94E7062F6}" type="datetimeFigureOut">
              <a:rPr lang="en-GB" smtClean="0"/>
              <a:t>27/11/2023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B8FA6E-0927-45DD-AE31-B7B632BE2FB8}" type="slidenum">
              <a:rPr lang="en-GB" smtClean="0"/>
              <a:t>‹#›</a:t>
            </a:fld>
            <a:endParaRPr lang="en-GB"/>
          </a:p>
        </p:txBody>
      </p:sp>
    </p:spTree>
    <p:extLst>
      <p:ext uri="{BB962C8B-B14F-4D97-AF65-F5344CB8AC3E}">
        <p14:creationId xmlns:p14="http://schemas.microsoft.com/office/powerpoint/2010/main" val="3488900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D45C965-7F8A-4DEB-988E-33A94E7062F6}" type="datetimeFigureOut">
              <a:rPr lang="en-GB" smtClean="0"/>
              <a:t>27/11/2023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B8FA6E-0927-45DD-AE31-B7B632BE2FB8}" type="slidenum">
              <a:rPr lang="en-GB" smtClean="0"/>
              <a:t>‹#›</a:t>
            </a:fld>
            <a:endParaRPr lang="en-GB"/>
          </a:p>
        </p:txBody>
      </p:sp>
    </p:spTree>
    <p:extLst>
      <p:ext uri="{BB962C8B-B14F-4D97-AF65-F5344CB8AC3E}">
        <p14:creationId xmlns:p14="http://schemas.microsoft.com/office/powerpoint/2010/main" val="1908980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45C965-7F8A-4DEB-988E-33A94E7062F6}" type="datetimeFigureOut">
              <a:rPr lang="en-GB" smtClean="0"/>
              <a:t>27/11/2023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8FA6E-0927-45DD-AE31-B7B632BE2FB8}" type="slidenum">
              <a:rPr lang="en-GB" smtClean="0"/>
              <a:t>‹#›</a:t>
            </a:fld>
            <a:endParaRPr lang="en-GB"/>
          </a:p>
        </p:txBody>
      </p:sp>
    </p:spTree>
    <p:extLst>
      <p:ext uri="{BB962C8B-B14F-4D97-AF65-F5344CB8AC3E}">
        <p14:creationId xmlns:p14="http://schemas.microsoft.com/office/powerpoint/2010/main" val="2868877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D45C965-7F8A-4DEB-988E-33A94E7062F6}" type="datetimeFigureOut">
              <a:rPr lang="en-GB" smtClean="0"/>
              <a:t>27/11/2023</a:t>
            </a:fld>
            <a:endParaRPr lang="en-GB"/>
          </a:p>
        </p:txBody>
      </p:sp>
      <p:sp>
        <p:nvSpPr>
          <p:cNvPr id="5" name="Footer Placeholder 4"/>
          <p:cNvSpPr>
            <a:spLocks noGrp="1"/>
          </p:cNvSpPr>
          <p:nvPr>
            <p:ph type="ftr" sz="quarter" idx="11"/>
          </p:nvPr>
        </p:nvSpPr>
        <p:spPr>
          <a:xfrm>
            <a:off x="680321" y="5936188"/>
            <a:ext cx="6126805" cy="365125"/>
          </a:xfrm>
        </p:spPr>
        <p:txBody>
          <a:bodyPr/>
          <a:lstStyle/>
          <a:p>
            <a:endParaRPr lang="en-GB"/>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2B8FA6E-0927-45DD-AE31-B7B632BE2FB8}" type="slidenum">
              <a:rPr lang="en-GB" smtClean="0"/>
              <a:t>‹#›</a:t>
            </a:fld>
            <a:endParaRPr lang="en-GB"/>
          </a:p>
        </p:txBody>
      </p:sp>
    </p:spTree>
    <p:extLst>
      <p:ext uri="{BB962C8B-B14F-4D97-AF65-F5344CB8AC3E}">
        <p14:creationId xmlns:p14="http://schemas.microsoft.com/office/powerpoint/2010/main" val="276573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45C965-7F8A-4DEB-988E-33A94E7062F6}" type="datetimeFigureOut">
              <a:rPr lang="en-GB" smtClean="0"/>
              <a:t>27/11/2023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B8FA6E-0927-45DD-AE31-B7B632BE2FB8}" type="slidenum">
              <a:rPr lang="en-GB" smtClean="0"/>
              <a:t>‹#›</a:t>
            </a:fld>
            <a:endParaRPr lang="en-GB"/>
          </a:p>
        </p:txBody>
      </p:sp>
    </p:spTree>
    <p:extLst>
      <p:ext uri="{BB962C8B-B14F-4D97-AF65-F5344CB8AC3E}">
        <p14:creationId xmlns:p14="http://schemas.microsoft.com/office/powerpoint/2010/main" val="401160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45C965-7F8A-4DEB-988E-33A94E7062F6}" type="datetimeFigureOut">
              <a:rPr lang="en-GB" smtClean="0"/>
              <a:t>27/11/2023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729455" y="2869895"/>
            <a:ext cx="1154151" cy="1090789"/>
          </a:xfrm>
        </p:spPr>
        <p:txBody>
          <a:bodyPr/>
          <a:lstStyle/>
          <a:p>
            <a:fld id="{D2B8FA6E-0927-45DD-AE31-B7B632BE2FB8}" type="slidenum">
              <a:rPr lang="en-GB" smtClean="0"/>
              <a:t>‹#›</a:t>
            </a:fld>
            <a:endParaRPr lang="en-GB"/>
          </a:p>
        </p:txBody>
      </p:sp>
    </p:spTree>
    <p:extLst>
      <p:ext uri="{BB962C8B-B14F-4D97-AF65-F5344CB8AC3E}">
        <p14:creationId xmlns:p14="http://schemas.microsoft.com/office/powerpoint/2010/main" val="81040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45C965-7F8A-4DEB-988E-33A94E7062F6}" type="datetimeFigureOut">
              <a:rPr lang="en-GB" smtClean="0"/>
              <a:t>27/11/2023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B8FA6E-0927-45DD-AE31-B7B632BE2FB8}" type="slidenum">
              <a:rPr lang="en-GB" smtClean="0"/>
              <a:t>‹#›</a:t>
            </a:fld>
            <a:endParaRPr lang="en-GB"/>
          </a:p>
        </p:txBody>
      </p:sp>
    </p:spTree>
    <p:extLst>
      <p:ext uri="{BB962C8B-B14F-4D97-AF65-F5344CB8AC3E}">
        <p14:creationId xmlns:p14="http://schemas.microsoft.com/office/powerpoint/2010/main" val="126307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45C965-7F8A-4DEB-988E-33A94E7062F6}" type="datetimeFigureOut">
              <a:rPr lang="en-GB" smtClean="0"/>
              <a:t>27/11/2023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B8FA6E-0927-45DD-AE31-B7B632BE2FB8}" type="slidenum">
              <a:rPr lang="en-GB" smtClean="0"/>
              <a:t>‹#›</a:t>
            </a:fld>
            <a:endParaRPr lang="en-GB"/>
          </a:p>
        </p:txBody>
      </p:sp>
    </p:spTree>
    <p:extLst>
      <p:ext uri="{BB962C8B-B14F-4D97-AF65-F5344CB8AC3E}">
        <p14:creationId xmlns:p14="http://schemas.microsoft.com/office/powerpoint/2010/main" val="5091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45C965-7F8A-4DEB-988E-33A94E7062F6}" type="datetimeFigureOut">
              <a:rPr lang="en-GB" smtClean="0"/>
              <a:t>27/11/2023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B8FA6E-0927-45DD-AE31-B7B632BE2FB8}" type="slidenum">
              <a:rPr lang="en-GB" smtClean="0"/>
              <a:t>‹#›</a:t>
            </a:fld>
            <a:endParaRPr lang="en-GB"/>
          </a:p>
        </p:txBody>
      </p:sp>
    </p:spTree>
    <p:extLst>
      <p:ext uri="{BB962C8B-B14F-4D97-AF65-F5344CB8AC3E}">
        <p14:creationId xmlns:p14="http://schemas.microsoft.com/office/powerpoint/2010/main" val="57952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D45C965-7F8A-4DEB-988E-33A94E7062F6}" type="datetimeFigureOut">
              <a:rPr lang="en-GB" smtClean="0"/>
              <a:t>27/11/2023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B8FA6E-0927-45DD-AE31-B7B632BE2FB8}" type="slidenum">
              <a:rPr lang="en-GB" smtClean="0"/>
              <a:t>‹#›</a:t>
            </a:fld>
            <a:endParaRPr lang="en-GB"/>
          </a:p>
        </p:txBody>
      </p:sp>
    </p:spTree>
    <p:extLst>
      <p:ext uri="{BB962C8B-B14F-4D97-AF65-F5344CB8AC3E}">
        <p14:creationId xmlns:p14="http://schemas.microsoft.com/office/powerpoint/2010/main" val="303355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45C965-7F8A-4DEB-988E-33A94E7062F6}" type="datetimeFigureOut">
              <a:rPr lang="en-GB" smtClean="0"/>
              <a:t>27/11/2023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B8FA6E-0927-45DD-AE31-B7B632BE2FB8}" type="slidenum">
              <a:rPr lang="en-GB" smtClean="0"/>
              <a:t>‹#›</a:t>
            </a:fld>
            <a:endParaRPr lang="en-GB"/>
          </a:p>
        </p:txBody>
      </p:sp>
    </p:spTree>
    <p:extLst>
      <p:ext uri="{BB962C8B-B14F-4D97-AF65-F5344CB8AC3E}">
        <p14:creationId xmlns:p14="http://schemas.microsoft.com/office/powerpoint/2010/main" val="343422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45C965-7F8A-4DEB-988E-33A94E7062F6}" type="datetimeFigureOut">
              <a:rPr lang="en-GB" smtClean="0"/>
              <a:t>27/11/2023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B8FA6E-0927-45DD-AE31-B7B632BE2FB8}" type="slidenum">
              <a:rPr lang="en-GB" smtClean="0"/>
              <a:t>‹#›</a:t>
            </a:fld>
            <a:endParaRPr lang="en-GB"/>
          </a:p>
        </p:txBody>
      </p:sp>
    </p:spTree>
    <p:extLst>
      <p:ext uri="{BB962C8B-B14F-4D97-AF65-F5344CB8AC3E}">
        <p14:creationId xmlns:p14="http://schemas.microsoft.com/office/powerpoint/2010/main" val="47919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45C965-7F8A-4DEB-988E-33A94E7062F6}" type="datetimeFigureOut">
              <a:rPr lang="en-GB" smtClean="0"/>
              <a:t>27/11/2023</a:t>
            </a:fld>
            <a:endParaRPr lang="en-GB"/>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2B8FA6E-0927-45DD-AE31-B7B632BE2FB8}" type="slidenum">
              <a:rPr lang="en-GB" smtClean="0"/>
              <a:t>‹#›</a:t>
            </a:fld>
            <a:endParaRPr lang="en-GB"/>
          </a:p>
        </p:txBody>
      </p:sp>
    </p:spTree>
    <p:extLst>
      <p:ext uri="{BB962C8B-B14F-4D97-AF65-F5344CB8AC3E}">
        <p14:creationId xmlns:p14="http://schemas.microsoft.com/office/powerpoint/2010/main" val="3657843809"/>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8BE5EE-DE0A-8960-ADCE-79E5CCCFD0A7}"/>
              </a:ext>
            </a:extLst>
          </p:cNvPr>
          <p:cNvSpPr>
            <a:spLocks noGrp="1"/>
          </p:cNvSpPr>
          <p:nvPr>
            <p:ph type="ctrTitle"/>
          </p:nvPr>
        </p:nvSpPr>
        <p:spPr/>
        <p:txBody>
          <a:bodyPr/>
          <a:lstStyle/>
          <a:p>
            <a:r>
              <a:rPr lang="en-GB" dirty="0"/>
              <a:t>FHC </a:t>
            </a:r>
            <a:r>
              <a:rPr lang="en-GB"/>
              <a:t>Parents Session 2: Reconciliation</a:t>
            </a:r>
            <a:endParaRPr lang="en-GB" dirty="0"/>
          </a:p>
        </p:txBody>
      </p:sp>
      <p:sp>
        <p:nvSpPr>
          <p:cNvPr id="11" name="Subtitle 10">
            <a:extLst>
              <a:ext uri="{FF2B5EF4-FFF2-40B4-BE49-F238E27FC236}">
                <a16:creationId xmlns:a16="http://schemas.microsoft.com/office/drawing/2014/main" id="{08D37A7C-4CEE-ECD8-E54B-DBEB24988A9C}"/>
              </a:ext>
            </a:extLst>
          </p:cNvPr>
          <p:cNvSpPr>
            <a:spLocks noGrp="1"/>
          </p:cNvSpPr>
          <p:nvPr>
            <p:ph type="subTitle" idx="1"/>
          </p:nvPr>
        </p:nvSpPr>
        <p:spPr/>
        <p:txBody>
          <a:bodyPr/>
          <a:lstStyle/>
          <a:p>
            <a:r>
              <a:rPr lang="en-GB" dirty="0"/>
              <a:t>Fr Daniel Daley</a:t>
            </a:r>
          </a:p>
        </p:txBody>
      </p:sp>
    </p:spTree>
    <p:extLst>
      <p:ext uri="{BB962C8B-B14F-4D97-AF65-F5344CB8AC3E}">
        <p14:creationId xmlns:p14="http://schemas.microsoft.com/office/powerpoint/2010/main" val="966349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1528-F02B-A9E3-5B14-EC1EF0AE1F04}"/>
              </a:ext>
            </a:extLst>
          </p:cNvPr>
          <p:cNvSpPr>
            <a:spLocks noGrp="1"/>
          </p:cNvSpPr>
          <p:nvPr>
            <p:ph type="title"/>
          </p:nvPr>
        </p:nvSpPr>
        <p:spPr/>
        <p:txBody>
          <a:bodyPr/>
          <a:lstStyle/>
          <a:p>
            <a:r>
              <a:rPr lang="en-GB" dirty="0"/>
              <a:t>Why confession?</a:t>
            </a:r>
          </a:p>
        </p:txBody>
      </p:sp>
      <p:sp>
        <p:nvSpPr>
          <p:cNvPr id="4" name="Content Placeholder 3">
            <a:extLst>
              <a:ext uri="{FF2B5EF4-FFF2-40B4-BE49-F238E27FC236}">
                <a16:creationId xmlns:a16="http://schemas.microsoft.com/office/drawing/2014/main" id="{BC637E11-C072-B71B-C8EA-6F92050CB22C}"/>
              </a:ext>
            </a:extLst>
          </p:cNvPr>
          <p:cNvSpPr>
            <a:spLocks noGrp="1"/>
          </p:cNvSpPr>
          <p:nvPr>
            <p:ph idx="1"/>
          </p:nvPr>
        </p:nvSpPr>
        <p:spPr/>
        <p:txBody>
          <a:bodyPr>
            <a:normAutofit/>
          </a:bodyPr>
          <a:lstStyle/>
          <a:p>
            <a:pPr marL="457200" indent="-457200">
              <a:buFont typeface="+mj-lt"/>
              <a:buAutoNum type="arabicPeriod"/>
            </a:pPr>
            <a:r>
              <a:rPr lang="en-GB" dirty="0"/>
              <a:t>We relate to God as MEMBERS of the Church and so God’s forgiveness comes to us by means of the Church.</a:t>
            </a:r>
          </a:p>
          <a:p>
            <a:pPr marL="457200" indent="-457200">
              <a:buFont typeface="+mj-lt"/>
              <a:buAutoNum type="arabicPeriod"/>
            </a:pPr>
            <a:r>
              <a:rPr lang="en-GB" dirty="0"/>
              <a:t>We need assurance that we ARE forgiven, which is what ABSOLUTION from the priest guarantees.</a:t>
            </a:r>
          </a:p>
          <a:p>
            <a:pPr marL="457200" indent="-457200">
              <a:buFont typeface="+mj-lt"/>
              <a:buAutoNum type="arabicPeriod"/>
            </a:pPr>
            <a:r>
              <a:rPr lang="en-GB" dirty="0"/>
              <a:t>We are notoriously BAD AT JUDGING OURSELVES…the priest brings OBJECTIVITY.</a:t>
            </a:r>
          </a:p>
          <a:p>
            <a:pPr marL="457200" indent="-457200">
              <a:buFont typeface="+mj-lt"/>
              <a:buAutoNum type="arabicPeriod"/>
            </a:pPr>
            <a:r>
              <a:rPr lang="en-GB" dirty="0"/>
              <a:t>When we recognise and acknowledge our sins this helps FORM A HEALTHY CONSCIENCE.</a:t>
            </a:r>
          </a:p>
          <a:p>
            <a:pPr marL="457200" indent="-457200">
              <a:buFont typeface="+mj-lt"/>
              <a:buAutoNum type="arabicPeriod"/>
            </a:pPr>
            <a:r>
              <a:rPr lang="en-GB" dirty="0"/>
              <a:t>Confession is one of the most perfect remedies for PRIDE.</a:t>
            </a:r>
          </a:p>
        </p:txBody>
      </p:sp>
    </p:spTree>
    <p:extLst>
      <p:ext uri="{BB962C8B-B14F-4D97-AF65-F5344CB8AC3E}">
        <p14:creationId xmlns:p14="http://schemas.microsoft.com/office/powerpoint/2010/main" val="397506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8E52BB-E83E-6BC1-E361-33092915D75F}"/>
              </a:ext>
            </a:extLst>
          </p:cNvPr>
          <p:cNvSpPr>
            <a:spLocks noGrp="1"/>
          </p:cNvSpPr>
          <p:nvPr>
            <p:ph type="title"/>
          </p:nvPr>
        </p:nvSpPr>
        <p:spPr/>
        <p:txBody>
          <a:bodyPr/>
          <a:lstStyle/>
          <a:p>
            <a:r>
              <a:rPr lang="en-GB" dirty="0"/>
              <a:t>Confession: An encounter with God</a:t>
            </a:r>
          </a:p>
        </p:txBody>
      </p:sp>
      <p:pic>
        <p:nvPicPr>
          <p:cNvPr id="10" name="Content Placeholder 9" descr="A picture containing text, indoor, painting, stone&#10;&#10;Description automatically generated">
            <a:extLst>
              <a:ext uri="{FF2B5EF4-FFF2-40B4-BE49-F238E27FC236}">
                <a16:creationId xmlns:a16="http://schemas.microsoft.com/office/drawing/2014/main" id="{2171B47C-FE4A-D25A-3712-B66E069F0A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9750" y="2228645"/>
            <a:ext cx="3200070" cy="4176092"/>
          </a:xfrm>
        </p:spPr>
      </p:pic>
      <p:sp>
        <p:nvSpPr>
          <p:cNvPr id="8" name="Text Placeholder 7">
            <a:extLst>
              <a:ext uri="{FF2B5EF4-FFF2-40B4-BE49-F238E27FC236}">
                <a16:creationId xmlns:a16="http://schemas.microsoft.com/office/drawing/2014/main" id="{E9B5A3DC-A1CB-005E-B1A5-BB239648BD0F}"/>
              </a:ext>
            </a:extLst>
          </p:cNvPr>
          <p:cNvSpPr>
            <a:spLocks noGrp="1"/>
          </p:cNvSpPr>
          <p:nvPr>
            <p:ph type="body" sz="half" idx="2"/>
          </p:nvPr>
        </p:nvSpPr>
        <p:spPr>
          <a:xfrm>
            <a:off x="5093110" y="2336869"/>
            <a:ext cx="4891485" cy="3857454"/>
          </a:xfrm>
        </p:spPr>
        <p:txBody>
          <a:bodyPr>
            <a:noAutofit/>
          </a:bodyPr>
          <a:lstStyle/>
          <a:p>
            <a:pPr marL="285750" indent="-285750">
              <a:buFont typeface="Wingdings" panose="05000000000000000000" pitchFamily="2" charset="2"/>
              <a:buChar char="Ø"/>
            </a:pPr>
            <a:r>
              <a:rPr lang="en-GB" sz="2000" dirty="0"/>
              <a:t>As we hear in the parable of the ‘Prodigal Son’ our God is merciful (Luke 15: 11-32)</a:t>
            </a:r>
          </a:p>
          <a:p>
            <a:pPr marL="285750" indent="-285750">
              <a:buFont typeface="Wingdings" panose="05000000000000000000" pitchFamily="2" charset="2"/>
              <a:buChar char="Ø"/>
            </a:pPr>
            <a:r>
              <a:rPr lang="en-GB" sz="2000" dirty="0"/>
              <a:t>When we UNDERSTAND what we have done wrong AND are truly sorry for this</a:t>
            </a:r>
          </a:p>
          <a:p>
            <a:pPr marL="285750" indent="-285750">
              <a:buFont typeface="Wingdings" panose="05000000000000000000" pitchFamily="2" charset="2"/>
              <a:buChar char="Ø"/>
            </a:pPr>
            <a:r>
              <a:rPr lang="en-GB" sz="2000" dirty="0"/>
              <a:t>Then we can RETURN to him</a:t>
            </a:r>
          </a:p>
          <a:p>
            <a:pPr marL="285750" indent="-285750">
              <a:buFont typeface="Wingdings" panose="05000000000000000000" pitchFamily="2" charset="2"/>
              <a:buChar char="Ø"/>
            </a:pPr>
            <a:r>
              <a:rPr lang="en-GB" sz="2000" dirty="0"/>
              <a:t>Our heavenly Father WAITS for us, and when we return he WELCOMES us back.</a:t>
            </a:r>
          </a:p>
          <a:p>
            <a:pPr marL="285750" indent="-285750">
              <a:buFont typeface="Wingdings" panose="05000000000000000000" pitchFamily="2" charset="2"/>
              <a:buChar char="Ø"/>
            </a:pPr>
            <a:r>
              <a:rPr lang="en-GB" sz="2000" dirty="0"/>
              <a:t>The LOVE and MERCY of our God is infinite but we have to open the door to our souls, he will NEVER force this upon us.</a:t>
            </a:r>
          </a:p>
        </p:txBody>
      </p:sp>
    </p:spTree>
    <p:extLst>
      <p:ext uri="{BB962C8B-B14F-4D97-AF65-F5344CB8AC3E}">
        <p14:creationId xmlns:p14="http://schemas.microsoft.com/office/powerpoint/2010/main" val="274708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1000"/>
                                        <p:tgtEl>
                                          <p:spTgt spid="8">
                                            <p:txEl>
                                              <p:pRg st="3" end="3"/>
                                            </p:txEl>
                                          </p:spTgt>
                                        </p:tgtEl>
                                      </p:cBhvr>
                                    </p:animEffect>
                                    <p:anim calcmode="lin" valueType="num">
                                      <p:cBhvr>
                                        <p:cTn id="3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fade">
                                      <p:cBhvr>
                                        <p:cTn id="40" dur="1000"/>
                                        <p:tgtEl>
                                          <p:spTgt spid="8">
                                            <p:txEl>
                                              <p:pRg st="4" end="4"/>
                                            </p:txEl>
                                          </p:spTgt>
                                        </p:tgtEl>
                                      </p:cBhvr>
                                    </p:animEffect>
                                    <p:anim calcmode="lin" valueType="num">
                                      <p:cBhvr>
                                        <p:cTn id="41"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37957D-A7A4-BA85-6AE0-23E359EFDB00}"/>
              </a:ext>
            </a:extLst>
          </p:cNvPr>
          <p:cNvSpPr>
            <a:spLocks noGrp="1"/>
          </p:cNvSpPr>
          <p:nvPr>
            <p:ph type="title"/>
          </p:nvPr>
        </p:nvSpPr>
        <p:spPr/>
        <p:txBody>
          <a:bodyPr/>
          <a:lstStyle/>
          <a:p>
            <a:r>
              <a:rPr lang="en-GB" dirty="0"/>
              <a:t>Making things right…</a:t>
            </a:r>
          </a:p>
        </p:txBody>
      </p:sp>
      <p:sp>
        <p:nvSpPr>
          <p:cNvPr id="6" name="Content Placeholder 5">
            <a:extLst>
              <a:ext uri="{FF2B5EF4-FFF2-40B4-BE49-F238E27FC236}">
                <a16:creationId xmlns:a16="http://schemas.microsoft.com/office/drawing/2014/main" id="{799E9A8D-1363-1046-648A-421390D98D0A}"/>
              </a:ext>
            </a:extLst>
          </p:cNvPr>
          <p:cNvSpPr>
            <a:spLocks noGrp="1"/>
          </p:cNvSpPr>
          <p:nvPr>
            <p:ph sz="half" idx="1"/>
          </p:nvPr>
        </p:nvSpPr>
        <p:spPr/>
        <p:txBody>
          <a:bodyPr>
            <a:noAutofit/>
          </a:bodyPr>
          <a:lstStyle/>
          <a:p>
            <a:pPr marL="457200" indent="-457200">
              <a:buFont typeface="+mj-lt"/>
              <a:buAutoNum type="alphaLcParenR"/>
            </a:pPr>
            <a:r>
              <a:rPr lang="en-GB" sz="3000" dirty="0"/>
              <a:t>a PRAYER</a:t>
            </a:r>
          </a:p>
          <a:p>
            <a:pPr marL="457200" indent="-457200">
              <a:buFont typeface="+mj-lt"/>
              <a:buAutoNum type="alphaLcParenR"/>
            </a:pPr>
            <a:endParaRPr lang="en-GB" sz="3000" dirty="0"/>
          </a:p>
          <a:p>
            <a:pPr marL="457200" indent="-457200">
              <a:buFont typeface="+mj-lt"/>
              <a:buAutoNum type="alphaLcParenR"/>
            </a:pPr>
            <a:r>
              <a:rPr lang="en-GB" sz="3000" dirty="0"/>
              <a:t>a work of MERCY</a:t>
            </a:r>
          </a:p>
          <a:p>
            <a:pPr marL="457200" indent="-457200">
              <a:buFont typeface="+mj-lt"/>
              <a:buAutoNum type="alphaLcParenR"/>
            </a:pPr>
            <a:endParaRPr lang="en-GB" sz="3000" dirty="0"/>
          </a:p>
          <a:p>
            <a:pPr marL="457200" indent="-457200">
              <a:buFont typeface="+mj-lt"/>
              <a:buAutoNum type="alphaLcParenR"/>
            </a:pPr>
            <a:r>
              <a:rPr lang="en-GB" sz="3000" dirty="0"/>
              <a:t>a SACRIFICE</a:t>
            </a:r>
          </a:p>
          <a:p>
            <a:pPr marL="457200" indent="-457200">
              <a:buFont typeface="+mj-lt"/>
              <a:buAutoNum type="alphaLcParenR"/>
            </a:pPr>
            <a:endParaRPr lang="en-GB" sz="3000" dirty="0"/>
          </a:p>
          <a:p>
            <a:pPr marL="457200" indent="-457200">
              <a:buFont typeface="+mj-lt"/>
              <a:buAutoNum type="alphaLcParenR"/>
            </a:pPr>
            <a:r>
              <a:rPr lang="en-GB" sz="3000" dirty="0"/>
              <a:t>an act of SELF-DENIAL</a:t>
            </a:r>
          </a:p>
        </p:txBody>
      </p:sp>
      <p:pic>
        <p:nvPicPr>
          <p:cNvPr id="7" name="Content Placeholder 7" descr="A rope on a white background&#10;&#10;Description automatically generated with low confidence">
            <a:extLst>
              <a:ext uri="{FF2B5EF4-FFF2-40B4-BE49-F238E27FC236}">
                <a16:creationId xmlns:a16="http://schemas.microsoft.com/office/drawing/2014/main" id="{BA8B6866-16A3-D8D0-73AC-F00C7621DF6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94350" y="2568585"/>
            <a:ext cx="4700588" cy="3135292"/>
          </a:xfrm>
        </p:spPr>
      </p:pic>
    </p:spTree>
    <p:extLst>
      <p:ext uri="{BB962C8B-B14F-4D97-AF65-F5344CB8AC3E}">
        <p14:creationId xmlns:p14="http://schemas.microsoft.com/office/powerpoint/2010/main" val="291115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down)">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82303B-179E-A59F-E73E-A4A06128CBC7}"/>
              </a:ext>
            </a:extLst>
          </p:cNvPr>
          <p:cNvSpPr>
            <a:spLocks noGrp="1"/>
          </p:cNvSpPr>
          <p:nvPr>
            <p:ph type="title"/>
          </p:nvPr>
        </p:nvSpPr>
        <p:spPr/>
        <p:txBody>
          <a:bodyPr/>
          <a:lstStyle/>
          <a:p>
            <a:r>
              <a:rPr lang="en-GB" sz="3600" dirty="0"/>
              <a:t>The Sacramental Seal</a:t>
            </a:r>
            <a:endParaRPr lang="en-GB" dirty="0"/>
          </a:p>
        </p:txBody>
      </p:sp>
      <p:sp>
        <p:nvSpPr>
          <p:cNvPr id="6" name="Content Placeholder 5">
            <a:extLst>
              <a:ext uri="{FF2B5EF4-FFF2-40B4-BE49-F238E27FC236}">
                <a16:creationId xmlns:a16="http://schemas.microsoft.com/office/drawing/2014/main" id="{988750F2-C4D3-63D3-2411-1630C89D0E82}"/>
              </a:ext>
            </a:extLst>
          </p:cNvPr>
          <p:cNvSpPr>
            <a:spLocks noGrp="1"/>
          </p:cNvSpPr>
          <p:nvPr>
            <p:ph idx="1"/>
          </p:nvPr>
        </p:nvSpPr>
        <p:spPr>
          <a:xfrm>
            <a:off x="954641" y="2619700"/>
            <a:ext cx="9613861" cy="2646394"/>
          </a:xfrm>
        </p:spPr>
        <p:txBody>
          <a:bodyPr>
            <a:normAutofit/>
          </a:bodyPr>
          <a:lstStyle/>
          <a:p>
            <a:pPr marL="0" indent="0" algn="ctr">
              <a:buNone/>
            </a:pPr>
            <a:r>
              <a:rPr lang="en-GB" sz="3400" dirty="0"/>
              <a:t>“The sacrament seal is INVIOLABLE. Accordingly, it is ABSOULTLY WRONG for a confessor in any way to betray the penitent, for any reason whatsoever, whether by word or in any other fashion.”</a:t>
            </a:r>
          </a:p>
          <a:p>
            <a:endParaRPr lang="en-GB" dirty="0"/>
          </a:p>
        </p:txBody>
      </p:sp>
    </p:spTree>
    <p:extLst>
      <p:ext uri="{BB962C8B-B14F-4D97-AF65-F5344CB8AC3E}">
        <p14:creationId xmlns:p14="http://schemas.microsoft.com/office/powerpoint/2010/main" val="351785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38EE-EDD9-8C78-15EB-6341E672BDD4}"/>
              </a:ext>
            </a:extLst>
          </p:cNvPr>
          <p:cNvSpPr>
            <a:spLocks noGrp="1"/>
          </p:cNvSpPr>
          <p:nvPr>
            <p:ph type="title"/>
          </p:nvPr>
        </p:nvSpPr>
        <p:spPr/>
        <p:txBody>
          <a:bodyPr>
            <a:normAutofit/>
          </a:bodyPr>
          <a:lstStyle/>
          <a:p>
            <a:pPr algn="ctr"/>
            <a:r>
              <a:rPr lang="en-GB" sz="3400" dirty="0"/>
              <a:t>CONTRITION + CONFESSION + SATISFACTION </a:t>
            </a:r>
            <a:br>
              <a:rPr lang="en-GB" sz="3400" dirty="0"/>
            </a:br>
            <a:r>
              <a:rPr lang="en-GB" sz="3400" dirty="0"/>
              <a:t>= </a:t>
            </a:r>
            <a:br>
              <a:rPr lang="en-GB" sz="3400" dirty="0"/>
            </a:br>
            <a:r>
              <a:rPr lang="en-GB" sz="3400" dirty="0"/>
              <a:t>THE SACREMENT OF PENANCE</a:t>
            </a:r>
          </a:p>
        </p:txBody>
      </p:sp>
      <p:sp>
        <p:nvSpPr>
          <p:cNvPr id="3" name="Text Placeholder 2">
            <a:extLst>
              <a:ext uri="{FF2B5EF4-FFF2-40B4-BE49-F238E27FC236}">
                <a16:creationId xmlns:a16="http://schemas.microsoft.com/office/drawing/2014/main" id="{58035630-8D9F-6EFD-2F88-7CAEF79C9EB7}"/>
              </a:ext>
            </a:extLst>
          </p:cNvPr>
          <p:cNvSpPr>
            <a:spLocks noGrp="1"/>
          </p:cNvSpPr>
          <p:nvPr>
            <p:ph type="body" sz="half" idx="2"/>
          </p:nvPr>
        </p:nvSpPr>
        <p:spPr/>
        <p:txBody>
          <a:bodyPr>
            <a:normAutofit/>
          </a:bodyPr>
          <a:lstStyle/>
          <a:p>
            <a:r>
              <a:rPr lang="en-GB" sz="2600" dirty="0"/>
              <a:t>Confession by the numbers</a:t>
            </a:r>
          </a:p>
        </p:txBody>
      </p:sp>
    </p:spTree>
    <p:extLst>
      <p:ext uri="{BB962C8B-B14F-4D97-AF65-F5344CB8AC3E}">
        <p14:creationId xmlns:p14="http://schemas.microsoft.com/office/powerpoint/2010/main" val="16586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F9F85F-EF2C-96FF-201F-9BFD5EFBF6B9}"/>
              </a:ext>
            </a:extLst>
          </p:cNvPr>
          <p:cNvSpPr>
            <a:spLocks noGrp="1"/>
          </p:cNvSpPr>
          <p:nvPr>
            <p:ph type="title"/>
          </p:nvPr>
        </p:nvSpPr>
        <p:spPr/>
        <p:txBody>
          <a:bodyPr/>
          <a:lstStyle/>
          <a:p>
            <a:r>
              <a:rPr lang="en-GB" dirty="0"/>
              <a:t>Trust in his mercy</a:t>
            </a:r>
          </a:p>
        </p:txBody>
      </p:sp>
      <p:pic>
        <p:nvPicPr>
          <p:cNvPr id="9" name="Picture Placeholder 8" descr="A picture containing person&#10;&#10;Description automatically generated">
            <a:extLst>
              <a:ext uri="{FF2B5EF4-FFF2-40B4-BE49-F238E27FC236}">
                <a16:creationId xmlns:a16="http://schemas.microsoft.com/office/drawing/2014/main" id="{7B2301F7-A6E5-6976-5F3A-CD5EF06508D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2634" b="12634"/>
          <a:stretch>
            <a:fillRect/>
          </a:stretch>
        </p:blipFill>
        <p:spPr/>
      </p:pic>
      <p:sp>
        <p:nvSpPr>
          <p:cNvPr id="7" name="Text Placeholder 6">
            <a:extLst>
              <a:ext uri="{FF2B5EF4-FFF2-40B4-BE49-F238E27FC236}">
                <a16:creationId xmlns:a16="http://schemas.microsoft.com/office/drawing/2014/main" id="{741FD266-35E6-73AC-6C97-D57572C170FE}"/>
              </a:ext>
            </a:extLst>
          </p:cNvPr>
          <p:cNvSpPr>
            <a:spLocks noGrp="1"/>
          </p:cNvSpPr>
          <p:nvPr>
            <p:ph type="body" sz="half" idx="2"/>
          </p:nvPr>
        </p:nvSpPr>
        <p:spPr>
          <a:xfrm>
            <a:off x="680323" y="2336873"/>
            <a:ext cx="3876256" cy="4213556"/>
          </a:xfrm>
        </p:spPr>
        <p:txBody>
          <a:bodyPr>
            <a:noAutofit/>
          </a:bodyPr>
          <a:lstStyle/>
          <a:p>
            <a:r>
              <a:rPr lang="en-GB" sz="3000" dirty="0"/>
              <a:t>“</a:t>
            </a:r>
            <a:r>
              <a:rPr lang="en-GB" sz="3000" i="1" dirty="0"/>
              <a:t>The Lord does not wish the sinner to die but to turn back to him and live. Come before him with trust in his mercy</a:t>
            </a:r>
            <a:r>
              <a:rPr lang="en-GB" sz="3000" dirty="0"/>
              <a:t>.”</a:t>
            </a:r>
          </a:p>
          <a:p>
            <a:endParaRPr lang="en-GB" sz="3000" dirty="0"/>
          </a:p>
          <a:p>
            <a:pPr algn="r"/>
            <a:r>
              <a:rPr lang="en-GB" sz="3000" dirty="0"/>
              <a:t>Ezekiel 33:11</a:t>
            </a:r>
          </a:p>
        </p:txBody>
      </p:sp>
    </p:spTree>
    <p:extLst>
      <p:ext uri="{BB962C8B-B14F-4D97-AF65-F5344CB8AC3E}">
        <p14:creationId xmlns:p14="http://schemas.microsoft.com/office/powerpoint/2010/main" val="54214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heel(1)">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016218-CD3D-7F4A-7B32-8B1DD38F02AA}"/>
              </a:ext>
            </a:extLst>
          </p:cNvPr>
          <p:cNvSpPr>
            <a:spLocks noGrp="1"/>
          </p:cNvSpPr>
          <p:nvPr>
            <p:ph type="title"/>
          </p:nvPr>
        </p:nvSpPr>
        <p:spPr/>
        <p:txBody>
          <a:bodyPr/>
          <a:lstStyle/>
          <a:p>
            <a:r>
              <a:rPr lang="en-GB" dirty="0"/>
              <a:t>Confession and your family</a:t>
            </a:r>
          </a:p>
        </p:txBody>
      </p:sp>
      <p:sp>
        <p:nvSpPr>
          <p:cNvPr id="6" name="Content Placeholder 5">
            <a:extLst>
              <a:ext uri="{FF2B5EF4-FFF2-40B4-BE49-F238E27FC236}">
                <a16:creationId xmlns:a16="http://schemas.microsoft.com/office/drawing/2014/main" id="{93C94071-9806-657B-66E9-B9CF41C549B3}"/>
              </a:ext>
            </a:extLst>
          </p:cNvPr>
          <p:cNvSpPr>
            <a:spLocks noGrp="1"/>
          </p:cNvSpPr>
          <p:nvPr>
            <p:ph idx="1"/>
          </p:nvPr>
        </p:nvSpPr>
        <p:spPr>
          <a:xfrm>
            <a:off x="680320" y="2203869"/>
            <a:ext cx="9613861" cy="3599316"/>
          </a:xfrm>
        </p:spPr>
        <p:txBody>
          <a:bodyPr>
            <a:noAutofit/>
          </a:bodyPr>
          <a:lstStyle/>
          <a:p>
            <a:r>
              <a:rPr lang="en-GB" sz="2600" dirty="0"/>
              <a:t>The sacrament of penance is an encounter with the LOVE and MERCY of our God.</a:t>
            </a:r>
          </a:p>
          <a:p>
            <a:r>
              <a:rPr lang="en-GB" sz="2600" dirty="0"/>
              <a:t>It is NOT a place to fear because it is GOD you are going to MEET.</a:t>
            </a:r>
          </a:p>
          <a:p>
            <a:r>
              <a:rPr lang="en-GB" sz="2600" dirty="0"/>
              <a:t>The priest WILL NEVER disclose what you say or use this against you.</a:t>
            </a:r>
          </a:p>
          <a:p>
            <a:r>
              <a:rPr lang="en-GB" sz="2600" dirty="0"/>
              <a:t>Confession helps us MAKE THINGS RIGHT, it helps us to REPAIR the damage our SINS cause to our relationship with GOD and our NEIGHBOUR.</a:t>
            </a:r>
          </a:p>
          <a:p>
            <a:r>
              <a:rPr lang="en-GB" sz="2600" dirty="0"/>
              <a:t>As parents you should lead by example which means going to Confession yourselves too.</a:t>
            </a:r>
          </a:p>
        </p:txBody>
      </p:sp>
    </p:spTree>
    <p:extLst>
      <p:ext uri="{BB962C8B-B14F-4D97-AF65-F5344CB8AC3E}">
        <p14:creationId xmlns:p14="http://schemas.microsoft.com/office/powerpoint/2010/main" val="18331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3C6E7-AB9C-B4A3-79A9-891348672747}"/>
              </a:ext>
            </a:extLst>
          </p:cNvPr>
          <p:cNvSpPr>
            <a:spLocks noGrp="1"/>
          </p:cNvSpPr>
          <p:nvPr>
            <p:ph type="title"/>
          </p:nvPr>
        </p:nvSpPr>
        <p:spPr/>
        <p:txBody>
          <a:bodyPr/>
          <a:lstStyle/>
          <a:p>
            <a:r>
              <a:rPr lang="en-GB" dirty="0"/>
              <a:t>The path to holiness…</a:t>
            </a:r>
          </a:p>
        </p:txBody>
      </p:sp>
      <p:pic>
        <p:nvPicPr>
          <p:cNvPr id="8" name="Content Placeholder 7" descr="A road with trees on either side&#10;&#10;Description automatically generated with medium confidence">
            <a:extLst>
              <a:ext uri="{FF2B5EF4-FFF2-40B4-BE49-F238E27FC236}">
                <a16:creationId xmlns:a16="http://schemas.microsoft.com/office/drawing/2014/main" id="{A458D15D-FE32-441B-DB27-9ED5EE7A818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1038" y="2815084"/>
            <a:ext cx="4697412" cy="2642294"/>
          </a:xfrm>
        </p:spPr>
      </p:pic>
      <p:sp>
        <p:nvSpPr>
          <p:cNvPr id="6" name="Content Placeholder 5">
            <a:extLst>
              <a:ext uri="{FF2B5EF4-FFF2-40B4-BE49-F238E27FC236}">
                <a16:creationId xmlns:a16="http://schemas.microsoft.com/office/drawing/2014/main" id="{F64D17E6-15FD-89A8-86D6-A06C139C1600}"/>
              </a:ext>
            </a:extLst>
          </p:cNvPr>
          <p:cNvSpPr>
            <a:spLocks noGrp="1"/>
          </p:cNvSpPr>
          <p:nvPr>
            <p:ph sz="half" idx="2"/>
          </p:nvPr>
        </p:nvSpPr>
        <p:spPr>
          <a:xfrm>
            <a:off x="5594122" y="2336873"/>
            <a:ext cx="6326329" cy="4346560"/>
          </a:xfrm>
        </p:spPr>
        <p:txBody>
          <a:bodyPr>
            <a:noAutofit/>
          </a:bodyPr>
          <a:lstStyle/>
          <a:p>
            <a:pPr marL="0" indent="0">
              <a:buNone/>
            </a:pPr>
            <a:r>
              <a:rPr lang="en-GB" sz="3000" i="1" dirty="0"/>
              <a:t>“The Lord is compassion and love, slow to anger and rich in mercy.</a:t>
            </a:r>
          </a:p>
          <a:p>
            <a:pPr marL="0" indent="0">
              <a:buNone/>
            </a:pPr>
            <a:r>
              <a:rPr lang="en-GB" sz="3000" i="1" dirty="0"/>
              <a:t>For as the heavens are high above the earth so strong is his love for those who fear him.</a:t>
            </a:r>
          </a:p>
          <a:p>
            <a:pPr marL="0" indent="0">
              <a:buNone/>
            </a:pPr>
            <a:r>
              <a:rPr lang="en-GB" sz="3000" i="1" dirty="0"/>
              <a:t>As far as the east is from the west so far does he remove our sins.”</a:t>
            </a:r>
          </a:p>
          <a:p>
            <a:pPr marL="0" indent="0" algn="r">
              <a:buNone/>
            </a:pPr>
            <a:r>
              <a:rPr lang="en-GB" sz="3000" i="1" dirty="0"/>
              <a:t>Psalm 103: 8; 11-12</a:t>
            </a:r>
          </a:p>
        </p:txBody>
      </p:sp>
    </p:spTree>
    <p:extLst>
      <p:ext uri="{BB962C8B-B14F-4D97-AF65-F5344CB8AC3E}">
        <p14:creationId xmlns:p14="http://schemas.microsoft.com/office/powerpoint/2010/main" val="31610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0C47CE-6EBF-4DAA-2F63-FF2621D12904}"/>
              </a:ext>
            </a:extLst>
          </p:cNvPr>
          <p:cNvSpPr>
            <a:spLocks noGrp="1"/>
          </p:cNvSpPr>
          <p:nvPr>
            <p:ph type="title"/>
          </p:nvPr>
        </p:nvSpPr>
        <p:spPr/>
        <p:txBody>
          <a:bodyPr/>
          <a:lstStyle/>
          <a:p>
            <a:r>
              <a:rPr lang="en-GB" dirty="0"/>
              <a:t>Any questions?</a:t>
            </a:r>
          </a:p>
        </p:txBody>
      </p:sp>
    </p:spTree>
    <p:extLst>
      <p:ext uri="{BB962C8B-B14F-4D97-AF65-F5344CB8AC3E}">
        <p14:creationId xmlns:p14="http://schemas.microsoft.com/office/powerpoint/2010/main" val="152449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8D8E-253A-7A5B-F97C-C757765C8D9D}"/>
              </a:ext>
            </a:extLst>
          </p:cNvPr>
          <p:cNvSpPr>
            <a:spLocks noGrp="1"/>
          </p:cNvSpPr>
          <p:nvPr>
            <p:ph type="title"/>
          </p:nvPr>
        </p:nvSpPr>
        <p:spPr/>
        <p:txBody>
          <a:bodyPr/>
          <a:lstStyle/>
          <a:p>
            <a:r>
              <a:rPr lang="en-GB" dirty="0"/>
              <a:t>Mortal and Venial Sins</a:t>
            </a:r>
          </a:p>
        </p:txBody>
      </p:sp>
      <p:sp>
        <p:nvSpPr>
          <p:cNvPr id="5" name="Text Placeholder 4">
            <a:extLst>
              <a:ext uri="{FF2B5EF4-FFF2-40B4-BE49-F238E27FC236}">
                <a16:creationId xmlns:a16="http://schemas.microsoft.com/office/drawing/2014/main" id="{4720FCDE-2F69-1701-2C46-15926A2C97C1}"/>
              </a:ext>
            </a:extLst>
          </p:cNvPr>
          <p:cNvSpPr>
            <a:spLocks noGrp="1"/>
          </p:cNvSpPr>
          <p:nvPr>
            <p:ph type="body" idx="1"/>
          </p:nvPr>
        </p:nvSpPr>
        <p:spPr>
          <a:xfrm>
            <a:off x="906350" y="2336873"/>
            <a:ext cx="4472327" cy="484985"/>
          </a:xfrm>
        </p:spPr>
        <p:txBody>
          <a:bodyPr/>
          <a:lstStyle/>
          <a:p>
            <a:pPr algn="ctr"/>
            <a:r>
              <a:rPr lang="en-GB" dirty="0"/>
              <a:t>Mortal Sin</a:t>
            </a:r>
          </a:p>
        </p:txBody>
      </p:sp>
      <p:sp>
        <p:nvSpPr>
          <p:cNvPr id="6" name="Content Placeholder 5">
            <a:extLst>
              <a:ext uri="{FF2B5EF4-FFF2-40B4-BE49-F238E27FC236}">
                <a16:creationId xmlns:a16="http://schemas.microsoft.com/office/drawing/2014/main" id="{37AA3E2E-D623-5D6E-B469-D2C12BFF9965}"/>
              </a:ext>
            </a:extLst>
          </p:cNvPr>
          <p:cNvSpPr>
            <a:spLocks noGrp="1"/>
          </p:cNvSpPr>
          <p:nvPr>
            <p:ph sz="half" idx="2"/>
          </p:nvPr>
        </p:nvSpPr>
        <p:spPr>
          <a:xfrm>
            <a:off x="680322" y="3030008"/>
            <a:ext cx="4698355" cy="3653425"/>
          </a:xfrm>
        </p:spPr>
        <p:txBody>
          <a:bodyPr>
            <a:noAutofit/>
          </a:bodyPr>
          <a:lstStyle/>
          <a:p>
            <a:r>
              <a:rPr lang="en-GB" sz="2200" dirty="0">
                <a:latin typeface="+mj-lt"/>
              </a:rPr>
              <a:t>DESTROYS charity in the heart by a grave violation of God’s law, it TURNS us away from God…towards an INFERIOR GOOD</a:t>
            </a:r>
          </a:p>
          <a:p>
            <a:r>
              <a:rPr lang="en-GB" sz="2200" dirty="0">
                <a:latin typeface="+mj-lt"/>
              </a:rPr>
              <a:t>T</a:t>
            </a:r>
            <a:r>
              <a:rPr lang="en-GB" sz="2200" b="0" i="0" dirty="0">
                <a:effectLst/>
                <a:latin typeface="+mj-lt"/>
              </a:rPr>
              <a:t>here are THREE ingredients in a mortal sin: </a:t>
            </a:r>
          </a:p>
          <a:p>
            <a:pPr marL="914400" lvl="1" indent="-457200">
              <a:buFont typeface="+mj-lt"/>
              <a:buAutoNum type="arabicParenR"/>
            </a:pPr>
            <a:r>
              <a:rPr lang="en-GB" sz="2200" dirty="0">
                <a:latin typeface="+mj-lt"/>
              </a:rPr>
              <a:t>GRAVE </a:t>
            </a:r>
            <a:r>
              <a:rPr lang="en-GB" sz="2200" b="0" i="0" dirty="0">
                <a:effectLst/>
                <a:latin typeface="+mj-lt"/>
              </a:rPr>
              <a:t>matter</a:t>
            </a:r>
          </a:p>
          <a:p>
            <a:pPr marL="914400" lvl="1" indent="-457200">
              <a:buFont typeface="+mj-lt"/>
              <a:buAutoNum type="arabicParenR"/>
            </a:pPr>
            <a:r>
              <a:rPr lang="en-GB" sz="2200" dirty="0">
                <a:latin typeface="+mj-lt"/>
              </a:rPr>
              <a:t>F</a:t>
            </a:r>
            <a:r>
              <a:rPr lang="en-GB" sz="2200" b="0" i="0" dirty="0">
                <a:effectLst/>
                <a:latin typeface="+mj-lt"/>
              </a:rPr>
              <a:t>ULL knowledge </a:t>
            </a:r>
          </a:p>
          <a:p>
            <a:pPr marL="914400" lvl="1" indent="-457200">
              <a:buFont typeface="+mj-lt"/>
              <a:buAutoNum type="arabicParenR"/>
            </a:pPr>
            <a:r>
              <a:rPr lang="en-GB" sz="2200" b="0" i="0" dirty="0">
                <a:effectLst/>
                <a:latin typeface="+mj-lt"/>
              </a:rPr>
              <a:t>DELIBERATE consent </a:t>
            </a:r>
          </a:p>
          <a:p>
            <a:pPr marL="0" indent="0" algn="r">
              <a:buNone/>
            </a:pPr>
            <a:r>
              <a:rPr lang="en-GB" sz="2200" b="1" i="0" dirty="0">
                <a:effectLst/>
                <a:latin typeface="+mj-lt"/>
              </a:rPr>
              <a:t>Catechism 1857</a:t>
            </a:r>
            <a:endParaRPr lang="en-GB" sz="2200" b="1" dirty="0">
              <a:latin typeface="+mj-lt"/>
            </a:endParaRPr>
          </a:p>
        </p:txBody>
      </p:sp>
      <p:sp>
        <p:nvSpPr>
          <p:cNvPr id="7" name="Text Placeholder 6">
            <a:extLst>
              <a:ext uri="{FF2B5EF4-FFF2-40B4-BE49-F238E27FC236}">
                <a16:creationId xmlns:a16="http://schemas.microsoft.com/office/drawing/2014/main" id="{14C3E315-6474-47DE-AE94-6BF6025D3BBE}"/>
              </a:ext>
            </a:extLst>
          </p:cNvPr>
          <p:cNvSpPr>
            <a:spLocks noGrp="1"/>
          </p:cNvSpPr>
          <p:nvPr>
            <p:ph type="body" sz="quarter" idx="3"/>
          </p:nvPr>
        </p:nvSpPr>
        <p:spPr>
          <a:xfrm>
            <a:off x="5820154" y="2336873"/>
            <a:ext cx="4474028" cy="484985"/>
          </a:xfrm>
        </p:spPr>
        <p:txBody>
          <a:bodyPr/>
          <a:lstStyle/>
          <a:p>
            <a:pPr algn="ctr"/>
            <a:r>
              <a:rPr lang="en-GB" dirty="0"/>
              <a:t>Venial Sin</a:t>
            </a:r>
          </a:p>
        </p:txBody>
      </p:sp>
      <p:sp>
        <p:nvSpPr>
          <p:cNvPr id="8" name="Content Placeholder 7">
            <a:extLst>
              <a:ext uri="{FF2B5EF4-FFF2-40B4-BE49-F238E27FC236}">
                <a16:creationId xmlns:a16="http://schemas.microsoft.com/office/drawing/2014/main" id="{369C20EB-1E9D-DB75-1910-307AFBDAE448}"/>
              </a:ext>
            </a:extLst>
          </p:cNvPr>
          <p:cNvSpPr>
            <a:spLocks noGrp="1"/>
          </p:cNvSpPr>
          <p:nvPr>
            <p:ph sz="quarter" idx="4"/>
          </p:nvPr>
        </p:nvSpPr>
        <p:spPr>
          <a:xfrm>
            <a:off x="5594123" y="3030008"/>
            <a:ext cx="4700059" cy="3420668"/>
          </a:xfrm>
        </p:spPr>
        <p:txBody>
          <a:bodyPr>
            <a:normAutofit/>
          </a:bodyPr>
          <a:lstStyle/>
          <a:p>
            <a:r>
              <a:rPr lang="en-GB" sz="2200" dirty="0"/>
              <a:t>Allows charity to subsist, even though it OFFENDS and WOUNDS it.</a:t>
            </a:r>
          </a:p>
          <a:p>
            <a:r>
              <a:rPr lang="en-GB" sz="2200" dirty="0"/>
              <a:t>It prevents the soul’s exercise of the virtues and the practice of the moral good</a:t>
            </a:r>
          </a:p>
          <a:p>
            <a:r>
              <a:rPr lang="en-GB" sz="2200" dirty="0"/>
              <a:t>Deliberate and unrepented venial sin will lead us to mortal sin.</a:t>
            </a:r>
          </a:p>
          <a:p>
            <a:pPr marL="0" indent="0" algn="r">
              <a:buNone/>
            </a:pPr>
            <a:r>
              <a:rPr lang="en-GB" sz="2200" b="1" dirty="0"/>
              <a:t>Catechism 1863</a:t>
            </a:r>
          </a:p>
        </p:txBody>
      </p:sp>
    </p:spTree>
    <p:extLst>
      <p:ext uri="{BB962C8B-B14F-4D97-AF65-F5344CB8AC3E}">
        <p14:creationId xmlns:p14="http://schemas.microsoft.com/office/powerpoint/2010/main" val="339604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1000"/>
                                        <p:tgtEl>
                                          <p:spTgt spid="6">
                                            <p:txEl>
                                              <p:pRg st="3" end="3"/>
                                            </p:txEl>
                                          </p:spTgt>
                                        </p:tgtEl>
                                      </p:cBhvr>
                                    </p:animEffect>
                                    <p:anim calcmode="lin" valueType="num">
                                      <p:cBhvr>
                                        <p:cTn id="3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fade">
                                      <p:cBhvr>
                                        <p:cTn id="55" dur="1000"/>
                                        <p:tgtEl>
                                          <p:spTgt spid="8">
                                            <p:txEl>
                                              <p:pRg st="0" end="0"/>
                                            </p:txEl>
                                          </p:spTgt>
                                        </p:tgtEl>
                                      </p:cBhvr>
                                    </p:animEffect>
                                    <p:anim calcmode="lin" valueType="num">
                                      <p:cBhvr>
                                        <p:cTn id="5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8">
                                            <p:txEl>
                                              <p:pRg st="1" end="1"/>
                                            </p:txEl>
                                          </p:spTgt>
                                        </p:tgtEl>
                                        <p:attrNameLst>
                                          <p:attrName>style.visibility</p:attrName>
                                        </p:attrNameLst>
                                      </p:cBhvr>
                                      <p:to>
                                        <p:strVal val="visible"/>
                                      </p:to>
                                    </p:set>
                                    <p:animEffect transition="in" filter="fade">
                                      <p:cBhvr>
                                        <p:cTn id="62" dur="1000"/>
                                        <p:tgtEl>
                                          <p:spTgt spid="8">
                                            <p:txEl>
                                              <p:pRg st="1" end="1"/>
                                            </p:txEl>
                                          </p:spTgt>
                                        </p:tgtEl>
                                      </p:cBhvr>
                                    </p:animEffect>
                                    <p:anim calcmode="lin" valueType="num">
                                      <p:cBhvr>
                                        <p:cTn id="6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
                                            <p:txEl>
                                              <p:pRg st="2" end="2"/>
                                            </p:txEl>
                                          </p:spTgt>
                                        </p:tgtEl>
                                        <p:attrNameLst>
                                          <p:attrName>style.visibility</p:attrName>
                                        </p:attrNameLst>
                                      </p:cBhvr>
                                      <p:to>
                                        <p:strVal val="visible"/>
                                      </p:to>
                                    </p:set>
                                    <p:animEffect transition="in" filter="fade">
                                      <p:cBhvr>
                                        <p:cTn id="69" dur="1000"/>
                                        <p:tgtEl>
                                          <p:spTgt spid="8">
                                            <p:txEl>
                                              <p:pRg st="2" end="2"/>
                                            </p:txEl>
                                          </p:spTgt>
                                        </p:tgtEl>
                                      </p:cBhvr>
                                    </p:animEffect>
                                    <p:anim calcmode="lin" valueType="num">
                                      <p:cBhvr>
                                        <p:cTn id="7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8">
                                            <p:txEl>
                                              <p:pRg st="3" end="3"/>
                                            </p:txEl>
                                          </p:spTgt>
                                        </p:tgtEl>
                                        <p:attrNameLst>
                                          <p:attrName>style.visibility</p:attrName>
                                        </p:attrNameLst>
                                      </p:cBhvr>
                                      <p:to>
                                        <p:strVal val="visible"/>
                                      </p:to>
                                    </p:set>
                                    <p:animEffect transition="in" filter="fade">
                                      <p:cBhvr>
                                        <p:cTn id="76" dur="1000"/>
                                        <p:tgtEl>
                                          <p:spTgt spid="8">
                                            <p:txEl>
                                              <p:pRg st="3" end="3"/>
                                            </p:txEl>
                                          </p:spTgt>
                                        </p:tgtEl>
                                      </p:cBhvr>
                                    </p:animEffect>
                                    <p:anim calcmode="lin" valueType="num">
                                      <p:cBhvr>
                                        <p:cTn id="7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1528-F02B-A9E3-5B14-EC1EF0AE1F04}"/>
              </a:ext>
            </a:extLst>
          </p:cNvPr>
          <p:cNvSpPr>
            <a:spLocks noGrp="1"/>
          </p:cNvSpPr>
          <p:nvPr>
            <p:ph type="title"/>
          </p:nvPr>
        </p:nvSpPr>
        <p:spPr/>
        <p:txBody>
          <a:bodyPr/>
          <a:lstStyle/>
          <a:p>
            <a:r>
              <a:rPr lang="en-GB" dirty="0"/>
              <a:t>Why now?</a:t>
            </a:r>
          </a:p>
        </p:txBody>
      </p:sp>
      <p:pic>
        <p:nvPicPr>
          <p:cNvPr id="11" name="Content Placeholder 10" descr="Person and child walking at sunset">
            <a:extLst>
              <a:ext uri="{FF2B5EF4-FFF2-40B4-BE49-F238E27FC236}">
                <a16:creationId xmlns:a16="http://schemas.microsoft.com/office/drawing/2014/main" id="{15184720-6344-8773-60AF-9050B2DAF4C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1038" y="2570427"/>
            <a:ext cx="4697412" cy="3131608"/>
          </a:xfrm>
        </p:spPr>
      </p:pic>
      <p:sp>
        <p:nvSpPr>
          <p:cNvPr id="3" name="Content Placeholder 2">
            <a:extLst>
              <a:ext uri="{FF2B5EF4-FFF2-40B4-BE49-F238E27FC236}">
                <a16:creationId xmlns:a16="http://schemas.microsoft.com/office/drawing/2014/main" id="{807B71AA-E379-67CE-018D-DB1EBE4893AB}"/>
              </a:ext>
            </a:extLst>
          </p:cNvPr>
          <p:cNvSpPr>
            <a:spLocks noGrp="1"/>
          </p:cNvSpPr>
          <p:nvPr>
            <p:ph sz="half" idx="2"/>
          </p:nvPr>
        </p:nvSpPr>
        <p:spPr>
          <a:xfrm>
            <a:off x="5594123" y="2336872"/>
            <a:ext cx="4700058" cy="4317927"/>
          </a:xfrm>
        </p:spPr>
        <p:txBody>
          <a:bodyPr>
            <a:normAutofit fontScale="92500" lnSpcReduction="20000"/>
          </a:bodyPr>
          <a:lstStyle/>
          <a:p>
            <a:r>
              <a:rPr lang="en-GB" dirty="0"/>
              <a:t>As you have all probably become aware, your children now know the difference between right and wrong.</a:t>
            </a:r>
          </a:p>
          <a:p>
            <a:r>
              <a:rPr lang="en-GB" dirty="0"/>
              <a:t>In Church language we would say they have reached the age of REASON.</a:t>
            </a:r>
          </a:p>
          <a:p>
            <a:r>
              <a:rPr lang="en-GB" dirty="0"/>
              <a:t>Now is the perfect time to begin to learn how to say SORRY when they do wrong AND also to begin to learn how to make AMENDS, to put things right.</a:t>
            </a:r>
          </a:p>
          <a:p>
            <a:r>
              <a:rPr lang="en-GB" dirty="0"/>
              <a:t>This is the basic premise of CONFESSION: Saying SORRY to GOD and putting right what we have done wrong.</a:t>
            </a:r>
          </a:p>
          <a:p>
            <a:endParaRPr lang="en-GB" dirty="0"/>
          </a:p>
        </p:txBody>
      </p:sp>
    </p:spTree>
    <p:extLst>
      <p:ext uri="{BB962C8B-B14F-4D97-AF65-F5344CB8AC3E}">
        <p14:creationId xmlns:p14="http://schemas.microsoft.com/office/powerpoint/2010/main" val="161449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3DACF5-BD21-1C20-A8EB-A86C10742897}"/>
              </a:ext>
            </a:extLst>
          </p:cNvPr>
          <p:cNvSpPr>
            <a:spLocks noGrp="1"/>
          </p:cNvSpPr>
          <p:nvPr>
            <p:ph type="title"/>
          </p:nvPr>
        </p:nvSpPr>
        <p:spPr/>
        <p:txBody>
          <a:bodyPr/>
          <a:lstStyle/>
          <a:p>
            <a:r>
              <a:rPr lang="en-GB" dirty="0"/>
              <a:t>The first gift of the Resurrection…</a:t>
            </a:r>
          </a:p>
        </p:txBody>
      </p:sp>
      <p:sp>
        <p:nvSpPr>
          <p:cNvPr id="8" name="Content Placeholder 7">
            <a:extLst>
              <a:ext uri="{FF2B5EF4-FFF2-40B4-BE49-F238E27FC236}">
                <a16:creationId xmlns:a16="http://schemas.microsoft.com/office/drawing/2014/main" id="{E44F0A37-17AE-7A7B-6CC1-C022E2D7E3F0}"/>
              </a:ext>
            </a:extLst>
          </p:cNvPr>
          <p:cNvSpPr>
            <a:spLocks noGrp="1"/>
          </p:cNvSpPr>
          <p:nvPr>
            <p:ph idx="1"/>
          </p:nvPr>
        </p:nvSpPr>
        <p:spPr>
          <a:xfrm>
            <a:off x="680321" y="2336873"/>
            <a:ext cx="9613861" cy="4163680"/>
          </a:xfrm>
        </p:spPr>
        <p:txBody>
          <a:bodyPr>
            <a:normAutofit/>
          </a:bodyPr>
          <a:lstStyle/>
          <a:p>
            <a:pPr marL="0" indent="0">
              <a:buNone/>
            </a:pPr>
            <a:r>
              <a:rPr lang="en-GB" sz="3400" i="1" dirty="0"/>
              <a:t>“Jesus said to them again, ‘Peace be with you. As the Father has sent me, even so I send you.</a:t>
            </a:r>
          </a:p>
          <a:p>
            <a:pPr marL="0" indent="0">
              <a:buNone/>
            </a:pPr>
            <a:r>
              <a:rPr lang="en-GB" sz="3400" i="1" dirty="0"/>
              <a:t>And when he had said this, he breathed on them, and said to them, ‘Receive the Holy Spirit. If you forgive the sins of any they are forgiven; if you retain the sins of any, they are retained.”</a:t>
            </a:r>
          </a:p>
          <a:p>
            <a:pPr marL="0" indent="0" algn="r">
              <a:buNone/>
            </a:pPr>
            <a:r>
              <a:rPr lang="en-GB" sz="3400" b="1" i="1" dirty="0"/>
              <a:t>Gospel of John 20: 21-23</a:t>
            </a:r>
          </a:p>
        </p:txBody>
      </p:sp>
    </p:spTree>
    <p:extLst>
      <p:ext uri="{BB962C8B-B14F-4D97-AF65-F5344CB8AC3E}">
        <p14:creationId xmlns:p14="http://schemas.microsoft.com/office/powerpoint/2010/main" val="134020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25BDA-DB39-090E-C59C-E78C8CF4E159}"/>
              </a:ext>
            </a:extLst>
          </p:cNvPr>
          <p:cNvSpPr>
            <a:spLocks noGrp="1"/>
          </p:cNvSpPr>
          <p:nvPr>
            <p:ph type="title"/>
          </p:nvPr>
        </p:nvSpPr>
        <p:spPr/>
        <p:txBody>
          <a:bodyPr/>
          <a:lstStyle/>
          <a:p>
            <a:r>
              <a:rPr lang="en-GB" dirty="0"/>
              <a:t>What is the sacrament of Reconciliation?</a:t>
            </a:r>
          </a:p>
        </p:txBody>
      </p:sp>
      <p:pic>
        <p:nvPicPr>
          <p:cNvPr id="9" name="Content Placeholder 8">
            <a:extLst>
              <a:ext uri="{FF2B5EF4-FFF2-40B4-BE49-F238E27FC236}">
                <a16:creationId xmlns:a16="http://schemas.microsoft.com/office/drawing/2014/main" id="{9D4E646C-9598-7C1D-3A7C-781C74F41B5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314202" y="2453640"/>
            <a:ext cx="4352834" cy="3365182"/>
          </a:xfrm>
        </p:spPr>
      </p:pic>
      <p:sp>
        <p:nvSpPr>
          <p:cNvPr id="7" name="Text Placeholder 6">
            <a:extLst>
              <a:ext uri="{FF2B5EF4-FFF2-40B4-BE49-F238E27FC236}">
                <a16:creationId xmlns:a16="http://schemas.microsoft.com/office/drawing/2014/main" id="{96AF6586-5924-E13D-04E0-53B9B5AD4C8A}"/>
              </a:ext>
            </a:extLst>
          </p:cNvPr>
          <p:cNvSpPr>
            <a:spLocks noGrp="1"/>
          </p:cNvSpPr>
          <p:nvPr>
            <p:ph type="body" sz="half" idx="2"/>
          </p:nvPr>
        </p:nvSpPr>
        <p:spPr/>
        <p:txBody>
          <a:bodyPr>
            <a:noAutofit/>
          </a:bodyPr>
          <a:lstStyle/>
          <a:p>
            <a:pPr marL="285750" indent="-285750">
              <a:buFont typeface="Wingdings" panose="05000000000000000000" pitchFamily="2" charset="2"/>
              <a:buChar char="Ø"/>
            </a:pPr>
            <a:r>
              <a:rPr lang="en-GB" sz="2000" dirty="0"/>
              <a:t>Reconciliation (or</a:t>
            </a:r>
            <a:r>
              <a:rPr lang="en-GB" sz="2000" i="1" dirty="0"/>
              <a:t> Penance </a:t>
            </a:r>
            <a:r>
              <a:rPr lang="en-GB" sz="2000" dirty="0"/>
              <a:t>or </a:t>
            </a:r>
            <a:r>
              <a:rPr lang="en-GB" sz="2000" i="1" dirty="0"/>
              <a:t>Confession</a:t>
            </a:r>
            <a:r>
              <a:rPr lang="en-GB" sz="2000" dirty="0"/>
              <a:t>) is where we come to TELL God our SINS</a:t>
            </a:r>
          </a:p>
          <a:p>
            <a:pPr marL="285750" indent="-285750">
              <a:buFont typeface="Wingdings" panose="05000000000000000000" pitchFamily="2" charset="2"/>
              <a:buChar char="Ø"/>
            </a:pPr>
            <a:r>
              <a:rPr lang="en-GB" sz="2000" dirty="0"/>
              <a:t>We express our SORROW for what we have done</a:t>
            </a:r>
          </a:p>
          <a:p>
            <a:pPr marL="285750" indent="-285750">
              <a:buFont typeface="Wingdings" panose="05000000000000000000" pitchFamily="2" charset="2"/>
              <a:buChar char="Ø"/>
            </a:pPr>
            <a:r>
              <a:rPr lang="en-GB" sz="2000" dirty="0"/>
              <a:t>We receive GODS FORGIVENESS.</a:t>
            </a:r>
          </a:p>
          <a:p>
            <a:pPr marL="285750" indent="-285750">
              <a:buFont typeface="Wingdings" panose="05000000000000000000" pitchFamily="2" charset="2"/>
              <a:buChar char="Ø"/>
            </a:pPr>
            <a:r>
              <a:rPr lang="en-GB" sz="2000" dirty="0"/>
              <a:t>We learn how to MAKE THINGS RIGHT</a:t>
            </a:r>
          </a:p>
          <a:p>
            <a:pPr marL="285750" indent="-285750">
              <a:buFont typeface="Wingdings" panose="05000000000000000000" pitchFamily="2" charset="2"/>
              <a:buChar char="Ø"/>
            </a:pPr>
            <a:r>
              <a:rPr lang="en-GB" sz="2000" dirty="0"/>
              <a:t>It is where we come to experience God’s LOVE and MERCY</a:t>
            </a:r>
          </a:p>
        </p:txBody>
      </p:sp>
    </p:spTree>
    <p:extLst>
      <p:ext uri="{BB962C8B-B14F-4D97-AF65-F5344CB8AC3E}">
        <p14:creationId xmlns:p14="http://schemas.microsoft.com/office/powerpoint/2010/main" val="370451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1000"/>
                                        <p:tgtEl>
                                          <p:spTgt spid="7">
                                            <p:txEl>
                                              <p:pRg st="4" end="4"/>
                                            </p:txEl>
                                          </p:spTgt>
                                        </p:tgtEl>
                                      </p:cBhvr>
                                    </p:animEffect>
                                    <p:anim calcmode="lin" valueType="num">
                                      <p:cBhvr>
                                        <p:cTn id="4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CB3284-CCA3-389D-3342-838587C97EC1}"/>
              </a:ext>
            </a:extLst>
          </p:cNvPr>
          <p:cNvSpPr>
            <a:spLocks noGrp="1"/>
          </p:cNvSpPr>
          <p:nvPr>
            <p:ph type="title"/>
          </p:nvPr>
        </p:nvSpPr>
        <p:spPr/>
        <p:txBody>
          <a:bodyPr/>
          <a:lstStyle/>
          <a:p>
            <a:r>
              <a:rPr lang="en-GB" dirty="0"/>
              <a:t>Breaking of our bonds with God</a:t>
            </a:r>
          </a:p>
        </p:txBody>
      </p:sp>
      <p:pic>
        <p:nvPicPr>
          <p:cNvPr id="10" name="Content Placeholder 9" descr="A picture containing rope&#10;&#10;Description automatically generated">
            <a:extLst>
              <a:ext uri="{FF2B5EF4-FFF2-40B4-BE49-F238E27FC236}">
                <a16:creationId xmlns:a16="http://schemas.microsoft.com/office/drawing/2014/main" id="{FC6FF34E-234C-8343-1DA3-2A2F192C85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7987" y="2447131"/>
            <a:ext cx="5989723" cy="3983166"/>
          </a:xfrm>
        </p:spPr>
      </p:pic>
    </p:spTree>
    <p:extLst>
      <p:ext uri="{BB962C8B-B14F-4D97-AF65-F5344CB8AC3E}">
        <p14:creationId xmlns:p14="http://schemas.microsoft.com/office/powerpoint/2010/main" val="416458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21F9-0EAA-68F0-0478-4B8862B285E5}"/>
              </a:ext>
            </a:extLst>
          </p:cNvPr>
          <p:cNvSpPr>
            <a:spLocks noGrp="1"/>
          </p:cNvSpPr>
          <p:nvPr>
            <p:ph type="title"/>
          </p:nvPr>
        </p:nvSpPr>
        <p:spPr/>
        <p:txBody>
          <a:bodyPr/>
          <a:lstStyle/>
          <a:p>
            <a:r>
              <a:rPr lang="en-GB" dirty="0"/>
              <a:t>What is this SIN you speak of?</a:t>
            </a:r>
          </a:p>
        </p:txBody>
      </p:sp>
      <p:sp>
        <p:nvSpPr>
          <p:cNvPr id="4" name="Content Placeholder 3">
            <a:extLst>
              <a:ext uri="{FF2B5EF4-FFF2-40B4-BE49-F238E27FC236}">
                <a16:creationId xmlns:a16="http://schemas.microsoft.com/office/drawing/2014/main" id="{C3880997-A8FF-8A0A-CF19-F3594AF97A79}"/>
              </a:ext>
            </a:extLst>
          </p:cNvPr>
          <p:cNvSpPr>
            <a:spLocks noGrp="1"/>
          </p:cNvSpPr>
          <p:nvPr>
            <p:ph sz="half" idx="2"/>
          </p:nvPr>
        </p:nvSpPr>
        <p:spPr>
          <a:xfrm>
            <a:off x="5594123" y="2336872"/>
            <a:ext cx="4700058" cy="4329935"/>
          </a:xfrm>
        </p:spPr>
        <p:txBody>
          <a:bodyPr>
            <a:normAutofit fontScale="92500" lnSpcReduction="10000"/>
          </a:bodyPr>
          <a:lstStyle/>
          <a:p>
            <a:r>
              <a:rPr lang="en-GB" sz="3000" dirty="0"/>
              <a:t>Yes, it is doing something BAD </a:t>
            </a:r>
          </a:p>
          <a:p>
            <a:r>
              <a:rPr lang="en-GB" sz="3000" i="1" dirty="0"/>
              <a:t>but</a:t>
            </a:r>
            <a:r>
              <a:rPr lang="en-GB" sz="3000" dirty="0"/>
              <a:t> more importantly…</a:t>
            </a:r>
          </a:p>
          <a:p>
            <a:r>
              <a:rPr lang="en-GB" sz="3000" dirty="0"/>
              <a:t>…sin is an offence AGAINST God.</a:t>
            </a:r>
          </a:p>
          <a:p>
            <a:r>
              <a:rPr lang="en-GB" sz="3000" dirty="0"/>
              <a:t>A rupture of our COMMUNION with God.</a:t>
            </a:r>
          </a:p>
          <a:p>
            <a:r>
              <a:rPr lang="en-GB" sz="3000" dirty="0"/>
              <a:t>Which at the same time, DAMAGES our relationship with OTHERS. </a:t>
            </a:r>
          </a:p>
          <a:p>
            <a:endParaRPr lang="en-GB" dirty="0"/>
          </a:p>
        </p:txBody>
      </p:sp>
      <p:pic>
        <p:nvPicPr>
          <p:cNvPr id="5" name="Content Placeholder 10" descr="A picture containing person, container">
            <a:extLst>
              <a:ext uri="{FF2B5EF4-FFF2-40B4-BE49-F238E27FC236}">
                <a16:creationId xmlns:a16="http://schemas.microsoft.com/office/drawing/2014/main" id="{636B0674-B367-6CFD-813E-6FFFEF20E28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1038" y="2727008"/>
            <a:ext cx="4697412" cy="2818447"/>
          </a:xfrm>
        </p:spPr>
      </p:pic>
    </p:spTree>
    <p:extLst>
      <p:ext uri="{BB962C8B-B14F-4D97-AF65-F5344CB8AC3E}">
        <p14:creationId xmlns:p14="http://schemas.microsoft.com/office/powerpoint/2010/main" val="60816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C69D-518A-286E-6549-F6CB7D3F9EA3}"/>
              </a:ext>
            </a:extLst>
          </p:cNvPr>
          <p:cNvSpPr>
            <a:spLocks noGrp="1"/>
          </p:cNvSpPr>
          <p:nvPr>
            <p:ph type="title"/>
          </p:nvPr>
        </p:nvSpPr>
        <p:spPr/>
        <p:txBody>
          <a:bodyPr/>
          <a:lstStyle/>
          <a:p>
            <a:r>
              <a:rPr lang="en-GB" dirty="0"/>
              <a:t>The Ten Commandments / The Decalogue</a:t>
            </a:r>
          </a:p>
        </p:txBody>
      </p:sp>
      <p:pic>
        <p:nvPicPr>
          <p:cNvPr id="6" name="Content Placeholder 5">
            <a:extLst>
              <a:ext uri="{FF2B5EF4-FFF2-40B4-BE49-F238E27FC236}">
                <a16:creationId xmlns:a16="http://schemas.microsoft.com/office/drawing/2014/main" id="{D5A67C05-BA5A-ADA3-C333-DAA23254CF6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231923" y="2336872"/>
            <a:ext cx="2410965" cy="3365182"/>
          </a:xfrm>
        </p:spPr>
      </p:pic>
      <p:sp>
        <p:nvSpPr>
          <p:cNvPr id="4" name="Text Placeholder 3">
            <a:extLst>
              <a:ext uri="{FF2B5EF4-FFF2-40B4-BE49-F238E27FC236}">
                <a16:creationId xmlns:a16="http://schemas.microsoft.com/office/drawing/2014/main" id="{3C5FFD7D-E2E4-89D0-7C65-7867ECEBCB76}"/>
              </a:ext>
            </a:extLst>
          </p:cNvPr>
          <p:cNvSpPr>
            <a:spLocks noGrp="1"/>
          </p:cNvSpPr>
          <p:nvPr>
            <p:ph type="body" sz="half" idx="2"/>
          </p:nvPr>
        </p:nvSpPr>
        <p:spPr>
          <a:xfrm>
            <a:off x="680322" y="2078182"/>
            <a:ext cx="7244478" cy="4779818"/>
          </a:xfrm>
        </p:spPr>
        <p:txBody>
          <a:bodyPr>
            <a:normAutofit/>
          </a:bodyPr>
          <a:lstStyle/>
          <a:p>
            <a:pPr marL="342900" indent="-342900">
              <a:buFont typeface="+mj-lt"/>
              <a:buAutoNum type="arabicParenR"/>
            </a:pPr>
            <a:r>
              <a:rPr lang="en-GB" sz="2000" dirty="0"/>
              <a:t>You shall worship the Lord your God and him only shall you serve.</a:t>
            </a:r>
          </a:p>
          <a:p>
            <a:pPr marL="342900" indent="-342900">
              <a:buFont typeface="+mj-lt"/>
              <a:buAutoNum type="arabicParenR"/>
            </a:pPr>
            <a:r>
              <a:rPr lang="en-GB" sz="2000" dirty="0"/>
              <a:t>You shall not take the name of the Lord in vain.</a:t>
            </a:r>
          </a:p>
          <a:p>
            <a:pPr marL="342900" indent="-342900">
              <a:buFont typeface="+mj-lt"/>
              <a:buAutoNum type="arabicParenR"/>
            </a:pPr>
            <a:r>
              <a:rPr lang="en-GB" sz="2000" dirty="0"/>
              <a:t>You will keep holy the Sabbath day.</a:t>
            </a:r>
          </a:p>
          <a:p>
            <a:pPr marL="342900" indent="-342900">
              <a:buFont typeface="+mj-lt"/>
              <a:buAutoNum type="arabicParenR"/>
            </a:pPr>
            <a:r>
              <a:rPr lang="en-GB" sz="2000" dirty="0"/>
              <a:t>You will honour your father and mother.</a:t>
            </a:r>
          </a:p>
          <a:p>
            <a:pPr marL="342900" indent="-342900">
              <a:buFont typeface="+mj-lt"/>
              <a:buAutoNum type="arabicParenR"/>
            </a:pPr>
            <a:r>
              <a:rPr lang="en-GB" sz="2000" dirty="0"/>
              <a:t>You shall not kill.</a:t>
            </a:r>
          </a:p>
          <a:p>
            <a:pPr marL="342900" indent="-342900">
              <a:buFont typeface="+mj-lt"/>
              <a:buAutoNum type="arabicParenR"/>
            </a:pPr>
            <a:r>
              <a:rPr lang="en-GB" sz="2000" dirty="0"/>
              <a:t>You shall not commit adultery.</a:t>
            </a:r>
          </a:p>
          <a:p>
            <a:pPr marL="342900" indent="-342900">
              <a:buFont typeface="+mj-lt"/>
              <a:buAutoNum type="arabicParenR"/>
            </a:pPr>
            <a:r>
              <a:rPr lang="en-GB" sz="2000" dirty="0"/>
              <a:t>You shall not steal.</a:t>
            </a:r>
          </a:p>
          <a:p>
            <a:pPr marL="342900" indent="-342900">
              <a:buFont typeface="+mj-lt"/>
              <a:buAutoNum type="arabicParenR"/>
            </a:pPr>
            <a:r>
              <a:rPr lang="en-GB" sz="2000" dirty="0"/>
              <a:t>You shall not bear false witness against your neighbour.</a:t>
            </a:r>
          </a:p>
          <a:p>
            <a:pPr marL="342900" indent="-342900">
              <a:buFont typeface="+mj-lt"/>
              <a:buAutoNum type="arabicParenR"/>
            </a:pPr>
            <a:r>
              <a:rPr lang="en-GB" sz="2000" dirty="0"/>
              <a:t>You shall not covert your neighbour’s wife.</a:t>
            </a:r>
          </a:p>
          <a:p>
            <a:pPr marL="342900" indent="-342900">
              <a:buFont typeface="+mj-lt"/>
              <a:buAutoNum type="arabicParenR"/>
            </a:pPr>
            <a:r>
              <a:rPr lang="en-GB" sz="2000" dirty="0"/>
              <a:t>You shall not covert your neighbour's goods.</a:t>
            </a:r>
          </a:p>
        </p:txBody>
      </p:sp>
    </p:spTree>
    <p:extLst>
      <p:ext uri="{BB962C8B-B14F-4D97-AF65-F5344CB8AC3E}">
        <p14:creationId xmlns:p14="http://schemas.microsoft.com/office/powerpoint/2010/main" val="366715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1000"/>
                                        <p:tgtEl>
                                          <p:spTgt spid="4">
                                            <p:txEl>
                                              <p:pRg st="6" end="6"/>
                                            </p:txEl>
                                          </p:spTgt>
                                        </p:tgtEl>
                                      </p:cBhvr>
                                    </p:animEffect>
                                    <p:anim calcmode="lin" valueType="num">
                                      <p:cBhvr>
                                        <p:cTn id="5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Effect transition="in" filter="fade">
                                      <p:cBhvr>
                                        <p:cTn id="68" dur="1000"/>
                                        <p:tgtEl>
                                          <p:spTgt spid="4">
                                            <p:txEl>
                                              <p:pRg st="8" end="8"/>
                                            </p:txEl>
                                          </p:spTgt>
                                        </p:tgtEl>
                                      </p:cBhvr>
                                    </p:animEffect>
                                    <p:anim calcmode="lin" valueType="num">
                                      <p:cBhvr>
                                        <p:cTn id="6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xEl>
                                              <p:pRg st="9" end="9"/>
                                            </p:txEl>
                                          </p:spTgt>
                                        </p:tgtEl>
                                        <p:attrNameLst>
                                          <p:attrName>style.visibility</p:attrName>
                                        </p:attrNameLst>
                                      </p:cBhvr>
                                      <p:to>
                                        <p:strVal val="visible"/>
                                      </p:to>
                                    </p:set>
                                    <p:animEffect transition="in" filter="fade">
                                      <p:cBhvr>
                                        <p:cTn id="75" dur="1000"/>
                                        <p:tgtEl>
                                          <p:spTgt spid="4">
                                            <p:txEl>
                                              <p:pRg st="9" end="9"/>
                                            </p:txEl>
                                          </p:spTgt>
                                        </p:tgtEl>
                                      </p:cBhvr>
                                    </p:animEffect>
                                    <p:anim calcmode="lin" valueType="num">
                                      <p:cBhvr>
                                        <p:cTn id="7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4E57D3-360E-F3B5-C5C4-0DCB04D236ED}"/>
              </a:ext>
            </a:extLst>
          </p:cNvPr>
          <p:cNvSpPr>
            <a:spLocks noGrp="1"/>
          </p:cNvSpPr>
          <p:nvPr>
            <p:ph type="title"/>
          </p:nvPr>
        </p:nvSpPr>
        <p:spPr/>
        <p:txBody>
          <a:bodyPr/>
          <a:lstStyle/>
          <a:p>
            <a:r>
              <a:rPr lang="en-GB" dirty="0"/>
              <a:t>Helping your child examine their conscience…</a:t>
            </a:r>
          </a:p>
        </p:txBody>
      </p:sp>
      <p:sp>
        <p:nvSpPr>
          <p:cNvPr id="6" name="Content Placeholder 5">
            <a:extLst>
              <a:ext uri="{FF2B5EF4-FFF2-40B4-BE49-F238E27FC236}">
                <a16:creationId xmlns:a16="http://schemas.microsoft.com/office/drawing/2014/main" id="{312F60E6-398C-408D-8668-A19BF6654EE9}"/>
              </a:ext>
            </a:extLst>
          </p:cNvPr>
          <p:cNvSpPr>
            <a:spLocks noGrp="1"/>
          </p:cNvSpPr>
          <p:nvPr>
            <p:ph sz="half" idx="1"/>
          </p:nvPr>
        </p:nvSpPr>
        <p:spPr>
          <a:xfrm>
            <a:off x="680320" y="2048933"/>
            <a:ext cx="4698358" cy="4470400"/>
          </a:xfrm>
        </p:spPr>
        <p:txBody>
          <a:bodyPr>
            <a:normAutofit lnSpcReduction="10000"/>
          </a:bodyPr>
          <a:lstStyle/>
          <a:p>
            <a:pPr marL="0" indent="0">
              <a:lnSpc>
                <a:spcPct val="115000"/>
              </a:lnSpc>
              <a:spcAft>
                <a:spcPts val="800"/>
              </a:spcAft>
              <a:buNone/>
            </a:pPr>
            <a:r>
              <a:rPr lang="en-GB" sz="2200" dirty="0">
                <a:effectLst/>
                <a:latin typeface="Comic Sans MS" panose="030F0702030302020204" pitchFamily="66" charset="0"/>
                <a:ea typeface="Calibri" panose="020F0502020204030204" pitchFamily="34" charset="0"/>
                <a:cs typeface="Times New Roman" panose="02020603050405020304" pitchFamily="18" charset="0"/>
              </a:rPr>
              <a:t>How am I as a child of God?</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SzPts val="1200"/>
            </a:pPr>
            <a:r>
              <a:rPr lang="en-GB" sz="2200" dirty="0">
                <a:effectLst/>
                <a:latin typeface="Calibri" panose="020F0502020204030204" pitchFamily="34" charset="0"/>
                <a:ea typeface="Calibri" panose="020F0502020204030204" pitchFamily="34" charset="0"/>
                <a:cs typeface="Calibri" panose="020F0502020204030204" pitchFamily="34" charset="0"/>
              </a:rPr>
              <a:t>Do I pray for myself and for others?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800"/>
              </a:spcAft>
              <a:buSzPts val="1200"/>
            </a:pPr>
            <a:r>
              <a:rPr lang="en-GB" sz="2200" dirty="0">
                <a:effectLst/>
                <a:latin typeface="Calibri" panose="020F0502020204030204" pitchFamily="34" charset="0"/>
                <a:ea typeface="Calibri" panose="020F0502020204030204" pitchFamily="34" charset="0"/>
                <a:cs typeface="Calibri" panose="020F0502020204030204" pitchFamily="34" charset="0"/>
              </a:rPr>
              <a:t>Do I take opportunities to help others?</a:t>
            </a:r>
          </a:p>
          <a:p>
            <a:pPr marL="0" indent="0">
              <a:lnSpc>
                <a:spcPct val="115000"/>
              </a:lnSpc>
              <a:spcAft>
                <a:spcPts val="800"/>
              </a:spcAft>
              <a:buNone/>
            </a:pPr>
            <a:r>
              <a:rPr lang="en-GB" sz="2200" dirty="0">
                <a:effectLst/>
                <a:latin typeface="Comic Sans MS" panose="030F0702030302020204" pitchFamily="66" charset="0"/>
                <a:ea typeface="Calibri" panose="020F0502020204030204" pitchFamily="34" charset="0"/>
                <a:cs typeface="Times New Roman" panose="02020603050405020304" pitchFamily="18" charset="0"/>
              </a:rPr>
              <a:t>How do I act in my family?</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SzPts val="1200"/>
            </a:pPr>
            <a:r>
              <a:rPr lang="en-GB" sz="2200" dirty="0">
                <a:effectLst/>
                <a:latin typeface="Calibri" panose="020F0502020204030204" pitchFamily="34" charset="0"/>
                <a:ea typeface="Calibri" panose="020F0502020204030204" pitchFamily="34" charset="0"/>
                <a:cs typeface="Calibri" panose="020F0502020204030204" pitchFamily="34" charset="0"/>
              </a:rPr>
              <a:t>Do I help with family chores?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SzPts val="1200"/>
            </a:pPr>
            <a:r>
              <a:rPr lang="en-GB" sz="2200" dirty="0">
                <a:effectLst/>
                <a:latin typeface="Calibri" panose="020F0502020204030204" pitchFamily="34" charset="0"/>
                <a:ea typeface="Calibri" panose="020F0502020204030204" pitchFamily="34" charset="0"/>
                <a:cs typeface="Calibri" panose="020F0502020204030204" pitchFamily="34" charset="0"/>
              </a:rPr>
              <a:t>Have I mistreated my parents and sisters and brothers?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SzPts val="1200"/>
              <a:buFont typeface="Wingdings" panose="05000000000000000000"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7" name="Content Placeholder 6">
            <a:extLst>
              <a:ext uri="{FF2B5EF4-FFF2-40B4-BE49-F238E27FC236}">
                <a16:creationId xmlns:a16="http://schemas.microsoft.com/office/drawing/2014/main" id="{FB39BA4C-7A73-7B33-0E0B-79B77CD76C26}"/>
              </a:ext>
            </a:extLst>
          </p:cNvPr>
          <p:cNvSpPr>
            <a:spLocks noGrp="1"/>
          </p:cNvSpPr>
          <p:nvPr>
            <p:ph sz="half" idx="2"/>
          </p:nvPr>
        </p:nvSpPr>
        <p:spPr>
          <a:xfrm>
            <a:off x="5594123" y="2048933"/>
            <a:ext cx="4700058" cy="4639734"/>
          </a:xfrm>
        </p:spPr>
        <p:txBody>
          <a:bodyPr>
            <a:normAutofit lnSpcReduction="10000"/>
          </a:bodyPr>
          <a:lstStyle/>
          <a:p>
            <a:pPr marL="0" indent="0">
              <a:lnSpc>
                <a:spcPct val="115000"/>
              </a:lnSpc>
              <a:spcAft>
                <a:spcPts val="800"/>
              </a:spcAft>
              <a:buNone/>
            </a:pPr>
            <a:r>
              <a:rPr lang="en-GB" sz="2200" dirty="0">
                <a:effectLst/>
                <a:latin typeface="Comic Sans MS" panose="030F0702030302020204" pitchFamily="66" charset="0"/>
                <a:ea typeface="Calibri" panose="020F0502020204030204" pitchFamily="34" charset="0"/>
                <a:cs typeface="Times New Roman" panose="02020603050405020304" pitchFamily="18" charset="0"/>
              </a:rPr>
              <a:t>What kind of friend am I?</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SzPts val="1200"/>
            </a:pPr>
            <a:r>
              <a:rPr lang="en-GB" sz="2200" dirty="0">
                <a:effectLst/>
                <a:latin typeface="Calibri" panose="020F0502020204030204" pitchFamily="34" charset="0"/>
                <a:ea typeface="Calibri" panose="020F0502020204030204" pitchFamily="34" charset="0"/>
                <a:cs typeface="Calibri" panose="020F0502020204030204" pitchFamily="34" charset="0"/>
              </a:rPr>
              <a:t>Do I play fairly and allow other children to share my toys and games?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SzPts val="1200"/>
            </a:pPr>
            <a:r>
              <a:rPr lang="en-GB" sz="2200" dirty="0">
                <a:effectLst/>
                <a:latin typeface="Calibri" panose="020F0502020204030204" pitchFamily="34" charset="0"/>
                <a:ea typeface="Calibri" panose="020F0502020204030204" pitchFamily="34" charset="0"/>
                <a:cs typeface="Calibri" panose="020F0502020204030204" pitchFamily="34" charset="0"/>
              </a:rPr>
              <a:t>Do I defend the people that others talk badly about?</a:t>
            </a:r>
          </a:p>
          <a:p>
            <a:pPr marL="0" indent="0">
              <a:lnSpc>
                <a:spcPct val="115000"/>
              </a:lnSpc>
              <a:spcAft>
                <a:spcPts val="800"/>
              </a:spcAft>
              <a:buNone/>
            </a:pPr>
            <a:r>
              <a:rPr lang="en-GB" sz="2200" dirty="0">
                <a:effectLst/>
                <a:latin typeface="Comic Sans MS" panose="030F0702030302020204" pitchFamily="66" charset="0"/>
                <a:ea typeface="Calibri" panose="020F0502020204030204" pitchFamily="34" charset="0"/>
                <a:cs typeface="Times New Roman" panose="02020603050405020304" pitchFamily="18" charset="0"/>
              </a:rPr>
              <a:t>Do I have serious faults?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SzPts val="1200"/>
            </a:pPr>
            <a:r>
              <a:rPr lang="en-GB" sz="2200" dirty="0">
                <a:effectLst/>
                <a:latin typeface="Calibri" panose="020F0502020204030204" pitchFamily="34" charset="0"/>
                <a:ea typeface="Calibri" panose="020F0502020204030204" pitchFamily="34" charset="0"/>
                <a:cs typeface="Calibri" panose="020F0502020204030204" pitchFamily="34" charset="0"/>
              </a:rPr>
              <a:t>Do I make up stories about others to get them in trouble?</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SzPts val="1200"/>
            </a:pPr>
            <a:r>
              <a:rPr lang="en-GB" sz="2200" dirty="0">
                <a:effectLst/>
                <a:latin typeface="Calibri" panose="020F0502020204030204" pitchFamily="34" charset="0"/>
                <a:ea typeface="Calibri" panose="020F0502020204030204" pitchFamily="34" charset="0"/>
                <a:cs typeface="Calibri" panose="020F0502020204030204" pitchFamily="34" charset="0"/>
              </a:rPr>
              <a:t>Do I purposely do things that I know my parents would not approve of?</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SzPts val="1200"/>
              <a:buFont typeface="Wingdings" panose="05000000000000000000"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5372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additive="base">
                                        <p:cTn id="4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 calcmode="lin" valueType="num">
                                      <p:cBhvr additive="base">
                                        <p:cTn id="5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 calcmode="lin" valueType="num">
                                      <p:cBhvr additive="base">
                                        <p:cTn id="6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 calcmode="lin" valueType="num">
                                      <p:cBhvr additive="base">
                                        <p:cTn id="6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xEl>
                                              <p:pRg st="5" end="5"/>
                                            </p:txEl>
                                          </p:spTgt>
                                        </p:tgtEl>
                                        <p:attrNameLst>
                                          <p:attrName>style.visibility</p:attrName>
                                        </p:attrNameLst>
                                      </p:cBhvr>
                                      <p:to>
                                        <p:strVal val="visible"/>
                                      </p:to>
                                    </p:set>
                                    <p:anim calcmode="lin" valueType="num">
                                      <p:cBhvr additive="base">
                                        <p:cTn id="7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68EB9F-05A5-BF29-6ED4-805252CA6498}"/>
              </a:ext>
            </a:extLst>
          </p:cNvPr>
          <p:cNvSpPr>
            <a:spLocks noGrp="1"/>
          </p:cNvSpPr>
          <p:nvPr>
            <p:ph type="title"/>
          </p:nvPr>
        </p:nvSpPr>
        <p:spPr/>
        <p:txBody>
          <a:bodyPr/>
          <a:lstStyle/>
          <a:p>
            <a:r>
              <a:rPr lang="en-GB" dirty="0"/>
              <a:t>As they grow in understanding</a:t>
            </a:r>
          </a:p>
        </p:txBody>
      </p:sp>
      <p:sp>
        <p:nvSpPr>
          <p:cNvPr id="6" name="Content Placeholder 5">
            <a:extLst>
              <a:ext uri="{FF2B5EF4-FFF2-40B4-BE49-F238E27FC236}">
                <a16:creationId xmlns:a16="http://schemas.microsoft.com/office/drawing/2014/main" id="{51FBB241-D7ED-F7DE-AD59-98F46FDFCA09}"/>
              </a:ext>
            </a:extLst>
          </p:cNvPr>
          <p:cNvSpPr>
            <a:spLocks noGrp="1"/>
          </p:cNvSpPr>
          <p:nvPr>
            <p:ph idx="1"/>
          </p:nvPr>
        </p:nvSpPr>
        <p:spPr/>
        <p:txBody>
          <a:bodyPr>
            <a:normAutofit/>
          </a:bodyPr>
          <a:lstStyle/>
          <a:p>
            <a:pPr marL="0" indent="0">
              <a:lnSpc>
                <a:spcPct val="115000"/>
              </a:lnSpc>
              <a:spcAft>
                <a:spcPts val="800"/>
              </a:spcAft>
              <a:buNone/>
            </a:pPr>
            <a:r>
              <a:rPr lang="en-GB" dirty="0">
                <a:effectLst/>
                <a:latin typeface="Comic Sans MS" panose="030F0702030302020204" pitchFamily="66" charset="0"/>
                <a:ea typeface="Calibri" panose="020F0502020204030204" pitchFamily="34" charset="0"/>
                <a:cs typeface="Times New Roman" panose="02020603050405020304" pitchFamily="18" charset="0"/>
              </a:rPr>
              <a:t>What kind of person am I?</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SzPts val="1200"/>
            </a:pPr>
            <a:r>
              <a:rPr lang="en-GB" dirty="0">
                <a:effectLst/>
                <a:latin typeface="Calibri" panose="020F0502020204030204" pitchFamily="34" charset="0"/>
                <a:ea typeface="Calibri" panose="020F0502020204030204" pitchFamily="34" charset="0"/>
                <a:cs typeface="Calibri" panose="020F0502020204030204" pitchFamily="34" charset="0"/>
              </a:rPr>
              <a:t>Do I let my anger get the best of me?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SzPts val="1200"/>
            </a:pPr>
            <a:r>
              <a:rPr lang="en-GB" dirty="0">
                <a:effectLst/>
                <a:latin typeface="Calibri" panose="020F0502020204030204" pitchFamily="34" charset="0"/>
                <a:ea typeface="Calibri" panose="020F0502020204030204" pitchFamily="34" charset="0"/>
                <a:cs typeface="Calibri" panose="020F0502020204030204" pitchFamily="34" charset="0"/>
              </a:rPr>
              <a:t>Do I take advantage of people?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SzPts val="1200"/>
            </a:pPr>
            <a:r>
              <a:rPr lang="en-GB" dirty="0">
                <a:effectLst/>
                <a:latin typeface="Calibri" panose="020F0502020204030204" pitchFamily="34" charset="0"/>
                <a:ea typeface="Calibri" panose="020F0502020204030204" pitchFamily="34" charset="0"/>
                <a:cs typeface="Calibri" panose="020F0502020204030204" pitchFamily="34" charset="0"/>
              </a:rPr>
              <a:t>Do I treat people badly?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800"/>
              </a:spcAft>
              <a:buSzPts val="1200"/>
            </a:pPr>
            <a:r>
              <a:rPr lang="en-GB" dirty="0">
                <a:effectLst/>
                <a:latin typeface="Calibri" panose="020F0502020204030204" pitchFamily="34" charset="0"/>
                <a:ea typeface="Calibri" panose="020F0502020204030204" pitchFamily="34" charset="0"/>
                <a:cs typeface="Calibri" panose="020F0502020204030204" pitchFamily="34" charset="0"/>
              </a:rPr>
              <a:t>Am I only concerned with what I want?</a:t>
            </a:r>
          </a:p>
          <a:p>
            <a:pPr lvl="0">
              <a:lnSpc>
                <a:spcPct val="115000"/>
              </a:lnSpc>
              <a:spcAft>
                <a:spcPts val="800"/>
              </a:spcAft>
              <a:buSzPts val="1200"/>
            </a:pPr>
            <a:r>
              <a:rPr lang="en-GB" dirty="0">
                <a:latin typeface="Calibri" panose="020F0502020204030204" pitchFamily="34" charset="0"/>
                <a:ea typeface="Calibri" panose="020F0502020204030204" pitchFamily="34" charset="0"/>
                <a:cs typeface="Calibri" panose="020F0502020204030204" pitchFamily="34" charset="0"/>
              </a:rPr>
              <a:t>Do I </a:t>
            </a:r>
            <a:r>
              <a:rPr lang="en-GB" dirty="0">
                <a:effectLst/>
                <a:latin typeface="Calibri" panose="020F0502020204030204" pitchFamily="34" charset="0"/>
                <a:ea typeface="Calibri" panose="020F0502020204030204" pitchFamily="34" charset="0"/>
              </a:rPr>
              <a:t>enjoy seeing bad things happen to people?</a:t>
            </a:r>
            <a:endParaRPr lang="en-GB" dirty="0"/>
          </a:p>
        </p:txBody>
      </p:sp>
    </p:spTree>
    <p:extLst>
      <p:ext uri="{BB962C8B-B14F-4D97-AF65-F5344CB8AC3E}">
        <p14:creationId xmlns:p14="http://schemas.microsoft.com/office/powerpoint/2010/main" val="200701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1416</TotalTime>
  <Words>2495</Words>
  <Application>Microsoft Office PowerPoint</Application>
  <PresentationFormat>Widescreen</PresentationFormat>
  <Paragraphs>220</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Comic Sans MS</vt:lpstr>
      <vt:lpstr>Courier New</vt:lpstr>
      <vt:lpstr>Trebuchet MS</vt:lpstr>
      <vt:lpstr>Wingdings</vt:lpstr>
      <vt:lpstr>Berlin</vt:lpstr>
      <vt:lpstr>FHC Parents Session 2: Reconciliation</vt:lpstr>
      <vt:lpstr>Why now?</vt:lpstr>
      <vt:lpstr>The first gift of the Resurrection…</vt:lpstr>
      <vt:lpstr>What is the sacrament of Reconciliation?</vt:lpstr>
      <vt:lpstr>Breaking of our bonds with God</vt:lpstr>
      <vt:lpstr>What is this SIN you speak of?</vt:lpstr>
      <vt:lpstr>The Ten Commandments / The Decalogue</vt:lpstr>
      <vt:lpstr>Helping your child examine their conscience…</vt:lpstr>
      <vt:lpstr>As they grow in understanding</vt:lpstr>
      <vt:lpstr>Why confession?</vt:lpstr>
      <vt:lpstr>Confession: An encounter with God</vt:lpstr>
      <vt:lpstr>Making things right…</vt:lpstr>
      <vt:lpstr>The Sacramental Seal</vt:lpstr>
      <vt:lpstr>CONTRITION + CONFESSION + SATISFACTION  =  THE SACREMENT OF PENANCE</vt:lpstr>
      <vt:lpstr>Trust in his mercy</vt:lpstr>
      <vt:lpstr>Confession and your family</vt:lpstr>
      <vt:lpstr>The path to holiness…</vt:lpstr>
      <vt:lpstr>Any questions?</vt:lpstr>
      <vt:lpstr>Mortal and Venial Sins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c:creator>
  <cp:lastModifiedBy>Dan Daley</cp:lastModifiedBy>
  <cp:revision>6</cp:revision>
  <cp:lastPrinted>2023-11-27T18:28:34Z</cp:lastPrinted>
  <dcterms:created xsi:type="dcterms:W3CDTF">2022-11-08T18:51:18Z</dcterms:created>
  <dcterms:modified xsi:type="dcterms:W3CDTF">2023-11-28T08:32:00Z</dcterms:modified>
</cp:coreProperties>
</file>